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1"/>
  </p:notesMasterIdLst>
  <p:sldIdLst>
    <p:sldId id="256" r:id="rId2"/>
    <p:sldId id="257" r:id="rId3"/>
    <p:sldId id="258" r:id="rId4"/>
    <p:sldId id="270" r:id="rId5"/>
    <p:sldId id="267" r:id="rId6"/>
    <p:sldId id="269" r:id="rId7"/>
    <p:sldId id="271" r:id="rId8"/>
    <p:sldId id="272" r:id="rId9"/>
    <p:sldId id="273" r:id="rId10"/>
    <p:sldId id="266" r:id="rId11"/>
    <p:sldId id="275" r:id="rId12"/>
    <p:sldId id="276" r:id="rId13"/>
    <p:sldId id="277" r:id="rId14"/>
    <p:sldId id="278" r:id="rId15"/>
    <p:sldId id="281" r:id="rId16"/>
    <p:sldId id="282" r:id="rId17"/>
    <p:sldId id="283" r:id="rId18"/>
    <p:sldId id="284" r:id="rId19"/>
    <p:sldId id="285" r:id="rId20"/>
    <p:sldId id="293" r:id="rId21"/>
    <p:sldId id="286" r:id="rId22"/>
    <p:sldId id="287" r:id="rId23"/>
    <p:sldId id="288" r:id="rId24"/>
    <p:sldId id="289" r:id="rId25"/>
    <p:sldId id="290" r:id="rId26"/>
    <p:sldId id="291" r:id="rId27"/>
    <p:sldId id="292" r:id="rId28"/>
    <p:sldId id="279" r:id="rId29"/>
    <p:sldId id="263" r:id="rId30"/>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1D538B"/>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0" autoAdjust="0"/>
    <p:restoredTop sz="94684" autoAdjust="0"/>
  </p:normalViewPr>
  <p:slideViewPr>
    <p:cSldViewPr>
      <p:cViewPr varScale="1">
        <p:scale>
          <a:sx n="83" d="100"/>
          <a:sy n="83" d="100"/>
        </p:scale>
        <p:origin x="2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hr-HR"/>
          </a:p>
        </p:txBody>
      </p:sp>
      <p:sp>
        <p:nvSpPr>
          <p:cNvPr id="3789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hr-HR"/>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hr-HR"/>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CF75DB90-6BF2-43DD-A4DD-E4DD1E746472}" type="slidenum">
              <a:rPr lang="hr-HR"/>
              <a:pPr>
                <a:defRPr/>
              </a:pPr>
              <a:t>‹#›</a:t>
            </a:fld>
            <a:endParaRPr lang="hr-HR"/>
          </a:p>
        </p:txBody>
      </p:sp>
    </p:spTree>
    <p:extLst>
      <p:ext uri="{BB962C8B-B14F-4D97-AF65-F5344CB8AC3E}">
        <p14:creationId xmlns:p14="http://schemas.microsoft.com/office/powerpoint/2010/main" val="1842322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75DB90-6BF2-43DD-A4DD-E4DD1E746472}" type="slidenum">
              <a:rPr lang="hr-HR"/>
              <a:pPr>
                <a:defRPr/>
              </a:pPr>
              <a:t>‹#›</a:t>
            </a:fld>
            <a:endParaRPr lang="hr-HR"/>
          </a:p>
        </p:txBody>
      </p:sp>
    </p:spTree>
    <p:extLst>
      <p:ext uri="{BB962C8B-B14F-4D97-AF65-F5344CB8AC3E}">
        <p14:creationId xmlns:p14="http://schemas.microsoft.com/office/powerpoint/2010/main" val="167480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75DB90-6BF2-43DD-A4DD-E4DD1E746472}" type="slidenum">
              <a:rPr lang="hr-HR"/>
              <a:pPr>
                <a:defRPr/>
              </a:pPr>
              <a:t>‹#›</a:t>
            </a:fld>
            <a:endParaRPr lang="hr-HR"/>
          </a:p>
        </p:txBody>
      </p:sp>
    </p:spTree>
    <p:extLst>
      <p:ext uri="{BB962C8B-B14F-4D97-AF65-F5344CB8AC3E}">
        <p14:creationId xmlns:p14="http://schemas.microsoft.com/office/powerpoint/2010/main" val="970969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75DB90-6BF2-43DD-A4DD-E4DD1E746472}" type="slidenum">
              <a:rPr lang="hr-HR"/>
              <a:pPr>
                <a:defRPr/>
              </a:pPr>
              <a:t>‹#›</a:t>
            </a:fld>
            <a:endParaRPr lang="hr-HR"/>
          </a:p>
        </p:txBody>
      </p:sp>
    </p:spTree>
    <p:extLst>
      <p:ext uri="{BB962C8B-B14F-4D97-AF65-F5344CB8AC3E}">
        <p14:creationId xmlns:p14="http://schemas.microsoft.com/office/powerpoint/2010/main" val="428915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75DB90-6BF2-43DD-A4DD-E4DD1E746472}" type="slidenum">
              <a:rPr lang="hr-HR"/>
              <a:pPr>
                <a:defRPr/>
              </a:pPr>
              <a:t>‹#›</a:t>
            </a:fld>
            <a:endParaRPr lang="hr-HR"/>
          </a:p>
        </p:txBody>
      </p:sp>
    </p:spTree>
    <p:extLst>
      <p:ext uri="{BB962C8B-B14F-4D97-AF65-F5344CB8AC3E}">
        <p14:creationId xmlns:p14="http://schemas.microsoft.com/office/powerpoint/2010/main" val="3059932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AutoShape 7"/>
          <p:cNvSpPr>
            <a:spLocks noChangeArrowheads="1"/>
          </p:cNvSpPr>
          <p:nvPr/>
        </p:nvSpPr>
        <p:spPr bwMode="auto">
          <a:xfrm>
            <a:off x="685800" y="2278063"/>
            <a:ext cx="7772400"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rgbClr val="1D538B"/>
          </a:solidFill>
          <a:ln w="9525">
            <a:solidFill>
              <a:srgbClr val="1D538B"/>
            </a:solidFill>
            <a:round/>
            <a:headEnd/>
            <a:tailEnd/>
          </a:ln>
        </p:spPr>
        <p:txBody>
          <a:bodyPr/>
          <a:lstStyle/>
          <a:p>
            <a:pPr>
              <a:defRPr/>
            </a:pPr>
            <a:endParaRPr lang="hr-HR"/>
          </a:p>
        </p:txBody>
      </p:sp>
      <p:sp>
        <p:nvSpPr>
          <p:cNvPr id="4" name="Line 10"/>
          <p:cNvSpPr>
            <a:spLocks noChangeShapeType="1"/>
          </p:cNvSpPr>
          <p:nvPr userDrawn="1"/>
        </p:nvSpPr>
        <p:spPr bwMode="auto">
          <a:xfrm flipV="1">
            <a:off x="609600" y="6308725"/>
            <a:ext cx="7924800" cy="0"/>
          </a:xfrm>
          <a:prstGeom prst="line">
            <a:avLst/>
          </a:prstGeom>
          <a:noFill/>
          <a:ln w="3175">
            <a:solidFill>
              <a:srgbClr val="1D538B"/>
            </a:solidFill>
            <a:round/>
            <a:headEnd/>
            <a:tailEnd/>
          </a:ln>
          <a:effectLst/>
        </p:spPr>
        <p:txBody>
          <a:bodyPr/>
          <a:lstStyle/>
          <a:p>
            <a:pPr>
              <a:defRPr/>
            </a:pPr>
            <a:endParaRPr lang="hr-HR"/>
          </a:p>
        </p:txBody>
      </p:sp>
      <p:pic>
        <p:nvPicPr>
          <p:cNvPr id="5" name="Picture 1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2"/>
          <p:cNvSpPr>
            <a:spLocks noGrp="1" noChangeArrowheads="1"/>
          </p:cNvSpPr>
          <p:nvPr>
            <p:ph type="ctrTitle"/>
          </p:nvPr>
        </p:nvSpPr>
        <p:spPr>
          <a:xfrm>
            <a:off x="684213" y="2389188"/>
            <a:ext cx="7772400" cy="1471612"/>
          </a:xfrm>
        </p:spPr>
        <p:txBody>
          <a:bodyPr/>
          <a:lstStyle>
            <a:lvl1pPr algn="ctr">
              <a:defRPr sz="4000"/>
            </a:lvl1pPr>
          </a:lstStyle>
          <a:p>
            <a:pPr lvl="0"/>
            <a:r>
              <a:rPr lang="hr-HR" noProof="0" smtClean="0"/>
              <a:t>Click to edit Master title style</a:t>
            </a:r>
          </a:p>
        </p:txBody>
      </p:sp>
      <p:sp>
        <p:nvSpPr>
          <p:cNvPr id="6" name="Rectangle 4"/>
          <p:cNvSpPr>
            <a:spLocks noGrp="1" noChangeArrowheads="1"/>
          </p:cNvSpPr>
          <p:nvPr>
            <p:ph type="dt" sz="half" idx="10"/>
          </p:nvPr>
        </p:nvSpPr>
        <p:spPr>
          <a:xfrm>
            <a:off x="685800" y="6392863"/>
            <a:ext cx="1905000" cy="349250"/>
          </a:xfrm>
        </p:spPr>
        <p:txBody>
          <a:bodyPr/>
          <a:lstStyle>
            <a:lvl1pPr>
              <a:defRPr/>
            </a:lvl1pPr>
          </a:lstStyle>
          <a:p>
            <a:pPr>
              <a:defRPr/>
            </a:pPr>
            <a:r>
              <a:rPr lang="hr-HR"/>
              <a:t>1</a:t>
            </a:r>
          </a:p>
        </p:txBody>
      </p:sp>
      <p:sp>
        <p:nvSpPr>
          <p:cNvPr id="7" name="Rectangle 5"/>
          <p:cNvSpPr>
            <a:spLocks noGrp="1" noChangeArrowheads="1"/>
          </p:cNvSpPr>
          <p:nvPr>
            <p:ph type="ftr" sz="quarter" idx="11"/>
          </p:nvPr>
        </p:nvSpPr>
        <p:spPr>
          <a:xfrm>
            <a:off x="3124200" y="6392863"/>
            <a:ext cx="2895600" cy="349250"/>
          </a:xfrm>
        </p:spPr>
        <p:txBody>
          <a:bodyPr/>
          <a:lstStyle>
            <a:lvl1pPr>
              <a:defRPr/>
            </a:lvl1pPr>
          </a:lstStyle>
          <a:p>
            <a:pPr>
              <a:defRPr/>
            </a:pPr>
            <a:endParaRPr lang="hr-HR"/>
          </a:p>
        </p:txBody>
      </p:sp>
      <p:sp>
        <p:nvSpPr>
          <p:cNvPr id="8" name="Rectangle 6"/>
          <p:cNvSpPr>
            <a:spLocks noGrp="1" noChangeArrowheads="1"/>
          </p:cNvSpPr>
          <p:nvPr>
            <p:ph type="sldNum" sz="quarter" idx="12"/>
          </p:nvPr>
        </p:nvSpPr>
        <p:spPr>
          <a:xfrm>
            <a:off x="6553200" y="6392863"/>
            <a:ext cx="1905000" cy="349250"/>
          </a:xfrm>
        </p:spPr>
        <p:txBody>
          <a:bodyPr/>
          <a:lstStyle>
            <a:lvl1pPr>
              <a:defRPr/>
            </a:lvl1pPr>
          </a:lstStyle>
          <a:p>
            <a:pPr>
              <a:defRPr/>
            </a:pPr>
            <a:fld id="{D27CA2B4-9E72-4190-844B-D7C7F1101F05}" type="slidenum">
              <a:rPr lang="hr-HR"/>
              <a:pPr>
                <a:defRPr/>
              </a:pPr>
              <a:t>‹#›</a:t>
            </a:fld>
            <a:endParaRPr lang="hr-HR"/>
          </a:p>
        </p:txBody>
      </p:sp>
    </p:spTree>
    <p:extLst>
      <p:ext uri="{BB962C8B-B14F-4D97-AF65-F5344CB8AC3E}">
        <p14:creationId xmlns:p14="http://schemas.microsoft.com/office/powerpoint/2010/main" val="3580308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9"/>
          <p:cNvSpPr>
            <a:spLocks noGrp="1" noChangeArrowheads="1"/>
          </p:cNvSpPr>
          <p:nvPr>
            <p:ph type="dt" sz="half" idx="10"/>
          </p:nvPr>
        </p:nvSpPr>
        <p:spPr>
          <a:ln/>
        </p:spPr>
        <p:txBody>
          <a:bodyPr/>
          <a:lstStyle>
            <a:lvl1pPr>
              <a:defRPr/>
            </a:lvl1pPr>
          </a:lstStyle>
          <a:p>
            <a:pPr>
              <a:defRPr/>
            </a:pPr>
            <a:r>
              <a:rPr lang="hr-HR"/>
              <a:t>1</a:t>
            </a:r>
          </a:p>
        </p:txBody>
      </p:sp>
      <p:sp>
        <p:nvSpPr>
          <p:cNvPr id="5" name="Rectangle 10"/>
          <p:cNvSpPr>
            <a:spLocks noGrp="1" noChangeArrowheads="1"/>
          </p:cNvSpPr>
          <p:nvPr>
            <p:ph type="ftr" sz="quarter" idx="11"/>
          </p:nvPr>
        </p:nvSpPr>
        <p:spPr>
          <a:ln/>
        </p:spPr>
        <p:txBody>
          <a:bodyPr/>
          <a:lstStyle>
            <a:lvl1pPr>
              <a:defRPr/>
            </a:lvl1pPr>
          </a:lstStyle>
          <a:p>
            <a:pPr>
              <a:defRPr/>
            </a:pPr>
            <a:endParaRPr lang="hr-HR"/>
          </a:p>
        </p:txBody>
      </p:sp>
      <p:sp>
        <p:nvSpPr>
          <p:cNvPr id="6" name="Rectangle 11"/>
          <p:cNvSpPr>
            <a:spLocks noGrp="1" noChangeArrowheads="1"/>
          </p:cNvSpPr>
          <p:nvPr>
            <p:ph type="sldNum" sz="quarter" idx="12"/>
          </p:nvPr>
        </p:nvSpPr>
        <p:spPr>
          <a:ln/>
        </p:spPr>
        <p:txBody>
          <a:bodyPr/>
          <a:lstStyle>
            <a:lvl1pPr>
              <a:defRPr/>
            </a:lvl1pPr>
          </a:lstStyle>
          <a:p>
            <a:pPr>
              <a:defRPr/>
            </a:pPr>
            <a:fld id="{76D1A673-B1FC-4E9A-BAE6-85659C94E258}" type="slidenum">
              <a:rPr lang="hr-HR"/>
              <a:pPr>
                <a:defRPr/>
              </a:pPr>
              <a:t>‹#›</a:t>
            </a:fld>
            <a:endParaRPr lang="hr-HR"/>
          </a:p>
        </p:txBody>
      </p:sp>
    </p:spTree>
    <p:extLst>
      <p:ext uri="{BB962C8B-B14F-4D97-AF65-F5344CB8AC3E}">
        <p14:creationId xmlns:p14="http://schemas.microsoft.com/office/powerpoint/2010/main" val="161809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1125538"/>
            <a:ext cx="2001837" cy="4635500"/>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566738" y="1125538"/>
            <a:ext cx="5854700" cy="463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9"/>
          <p:cNvSpPr>
            <a:spLocks noGrp="1" noChangeArrowheads="1"/>
          </p:cNvSpPr>
          <p:nvPr>
            <p:ph type="dt" sz="half" idx="10"/>
          </p:nvPr>
        </p:nvSpPr>
        <p:spPr>
          <a:ln/>
        </p:spPr>
        <p:txBody>
          <a:bodyPr/>
          <a:lstStyle>
            <a:lvl1pPr>
              <a:defRPr/>
            </a:lvl1pPr>
          </a:lstStyle>
          <a:p>
            <a:pPr>
              <a:defRPr/>
            </a:pPr>
            <a:r>
              <a:rPr lang="hr-HR"/>
              <a:t>1</a:t>
            </a:r>
          </a:p>
        </p:txBody>
      </p:sp>
      <p:sp>
        <p:nvSpPr>
          <p:cNvPr id="5" name="Rectangle 10"/>
          <p:cNvSpPr>
            <a:spLocks noGrp="1" noChangeArrowheads="1"/>
          </p:cNvSpPr>
          <p:nvPr>
            <p:ph type="ftr" sz="quarter" idx="11"/>
          </p:nvPr>
        </p:nvSpPr>
        <p:spPr>
          <a:ln/>
        </p:spPr>
        <p:txBody>
          <a:bodyPr/>
          <a:lstStyle>
            <a:lvl1pPr>
              <a:defRPr/>
            </a:lvl1pPr>
          </a:lstStyle>
          <a:p>
            <a:pPr>
              <a:defRPr/>
            </a:pPr>
            <a:endParaRPr lang="hr-HR"/>
          </a:p>
        </p:txBody>
      </p:sp>
      <p:sp>
        <p:nvSpPr>
          <p:cNvPr id="6" name="Rectangle 11"/>
          <p:cNvSpPr>
            <a:spLocks noGrp="1" noChangeArrowheads="1"/>
          </p:cNvSpPr>
          <p:nvPr>
            <p:ph type="sldNum" sz="quarter" idx="12"/>
          </p:nvPr>
        </p:nvSpPr>
        <p:spPr>
          <a:ln/>
        </p:spPr>
        <p:txBody>
          <a:bodyPr/>
          <a:lstStyle>
            <a:lvl1pPr>
              <a:defRPr/>
            </a:lvl1pPr>
          </a:lstStyle>
          <a:p>
            <a:pPr>
              <a:defRPr/>
            </a:pPr>
            <a:fld id="{899E7D55-3040-4493-93F5-7348C14D8DE6}" type="slidenum">
              <a:rPr lang="hr-HR"/>
              <a:pPr>
                <a:defRPr/>
              </a:pPr>
              <a:t>‹#›</a:t>
            </a:fld>
            <a:endParaRPr lang="hr-HR"/>
          </a:p>
        </p:txBody>
      </p:sp>
    </p:spTree>
    <p:extLst>
      <p:ext uri="{BB962C8B-B14F-4D97-AF65-F5344CB8AC3E}">
        <p14:creationId xmlns:p14="http://schemas.microsoft.com/office/powerpoint/2010/main" val="144750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9"/>
          <p:cNvSpPr>
            <a:spLocks noGrp="1" noChangeArrowheads="1"/>
          </p:cNvSpPr>
          <p:nvPr>
            <p:ph type="dt" sz="half" idx="10"/>
          </p:nvPr>
        </p:nvSpPr>
        <p:spPr>
          <a:ln/>
        </p:spPr>
        <p:txBody>
          <a:bodyPr/>
          <a:lstStyle>
            <a:lvl1pPr>
              <a:defRPr/>
            </a:lvl1pPr>
          </a:lstStyle>
          <a:p>
            <a:pPr>
              <a:defRPr/>
            </a:pPr>
            <a:r>
              <a:rPr lang="hr-HR"/>
              <a:t>1</a:t>
            </a:r>
          </a:p>
        </p:txBody>
      </p:sp>
      <p:sp>
        <p:nvSpPr>
          <p:cNvPr id="5" name="Rectangle 10"/>
          <p:cNvSpPr>
            <a:spLocks noGrp="1" noChangeArrowheads="1"/>
          </p:cNvSpPr>
          <p:nvPr>
            <p:ph type="ftr" sz="quarter" idx="11"/>
          </p:nvPr>
        </p:nvSpPr>
        <p:spPr>
          <a:ln/>
        </p:spPr>
        <p:txBody>
          <a:bodyPr/>
          <a:lstStyle>
            <a:lvl1pPr>
              <a:defRPr/>
            </a:lvl1pPr>
          </a:lstStyle>
          <a:p>
            <a:pPr>
              <a:defRPr/>
            </a:pPr>
            <a:endParaRPr lang="hr-HR"/>
          </a:p>
        </p:txBody>
      </p:sp>
      <p:sp>
        <p:nvSpPr>
          <p:cNvPr id="6" name="Rectangle 11"/>
          <p:cNvSpPr>
            <a:spLocks noGrp="1" noChangeArrowheads="1"/>
          </p:cNvSpPr>
          <p:nvPr>
            <p:ph type="sldNum" sz="quarter" idx="12"/>
          </p:nvPr>
        </p:nvSpPr>
        <p:spPr>
          <a:ln/>
        </p:spPr>
        <p:txBody>
          <a:bodyPr/>
          <a:lstStyle>
            <a:lvl1pPr>
              <a:defRPr/>
            </a:lvl1pPr>
          </a:lstStyle>
          <a:p>
            <a:pPr>
              <a:defRPr/>
            </a:pPr>
            <a:fld id="{3B595ACF-15CC-4102-808E-2F78DFC12E83}" type="slidenum">
              <a:rPr lang="hr-HR"/>
              <a:pPr>
                <a:defRPr/>
              </a:pPr>
              <a:t>‹#›</a:t>
            </a:fld>
            <a:endParaRPr lang="hr-HR"/>
          </a:p>
        </p:txBody>
      </p:sp>
    </p:spTree>
    <p:extLst>
      <p:ext uri="{BB962C8B-B14F-4D97-AF65-F5344CB8AC3E}">
        <p14:creationId xmlns:p14="http://schemas.microsoft.com/office/powerpoint/2010/main" val="3864348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baseline="0"/>
            </a:lvl1pPr>
          </a:lstStyle>
          <a:p>
            <a:r>
              <a:rPr lang="en-US" dirty="0" smtClean="0"/>
              <a:t>Click to edit Master title style</a:t>
            </a:r>
            <a:endParaRPr lang="hr-H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hr-HR"/>
              <a:t>1</a:t>
            </a:r>
          </a:p>
        </p:txBody>
      </p:sp>
      <p:sp>
        <p:nvSpPr>
          <p:cNvPr id="5" name="Rectangle 10"/>
          <p:cNvSpPr>
            <a:spLocks noGrp="1" noChangeArrowheads="1"/>
          </p:cNvSpPr>
          <p:nvPr>
            <p:ph type="ftr" sz="quarter" idx="11"/>
          </p:nvPr>
        </p:nvSpPr>
        <p:spPr>
          <a:ln/>
        </p:spPr>
        <p:txBody>
          <a:bodyPr/>
          <a:lstStyle>
            <a:lvl1pPr>
              <a:defRPr/>
            </a:lvl1pPr>
          </a:lstStyle>
          <a:p>
            <a:pPr>
              <a:defRPr/>
            </a:pPr>
            <a:endParaRPr lang="hr-HR"/>
          </a:p>
        </p:txBody>
      </p:sp>
      <p:sp>
        <p:nvSpPr>
          <p:cNvPr id="6" name="Rectangle 11"/>
          <p:cNvSpPr>
            <a:spLocks noGrp="1" noChangeArrowheads="1"/>
          </p:cNvSpPr>
          <p:nvPr>
            <p:ph type="sldNum" sz="quarter" idx="12"/>
          </p:nvPr>
        </p:nvSpPr>
        <p:spPr>
          <a:ln/>
        </p:spPr>
        <p:txBody>
          <a:bodyPr/>
          <a:lstStyle>
            <a:lvl1pPr>
              <a:defRPr/>
            </a:lvl1pPr>
          </a:lstStyle>
          <a:p>
            <a:pPr>
              <a:defRPr/>
            </a:pPr>
            <a:fld id="{ABA6BF75-5AB8-4ECD-85BF-A9D64A0313B2}" type="slidenum">
              <a:rPr lang="hr-HR"/>
              <a:pPr>
                <a:defRPr/>
              </a:pPr>
              <a:t>‹#›</a:t>
            </a:fld>
            <a:endParaRPr lang="hr-HR"/>
          </a:p>
        </p:txBody>
      </p:sp>
    </p:spTree>
    <p:extLst>
      <p:ext uri="{BB962C8B-B14F-4D97-AF65-F5344CB8AC3E}">
        <p14:creationId xmlns:p14="http://schemas.microsoft.com/office/powerpoint/2010/main" val="68488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566738" y="1916113"/>
            <a:ext cx="3924300" cy="3844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3438" y="1916113"/>
            <a:ext cx="3924300" cy="3844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9"/>
          <p:cNvSpPr>
            <a:spLocks noGrp="1" noChangeArrowheads="1"/>
          </p:cNvSpPr>
          <p:nvPr>
            <p:ph type="dt" sz="half" idx="10"/>
          </p:nvPr>
        </p:nvSpPr>
        <p:spPr>
          <a:ln/>
        </p:spPr>
        <p:txBody>
          <a:bodyPr/>
          <a:lstStyle>
            <a:lvl1pPr>
              <a:defRPr/>
            </a:lvl1pPr>
          </a:lstStyle>
          <a:p>
            <a:pPr>
              <a:defRPr/>
            </a:pPr>
            <a:r>
              <a:rPr lang="hr-HR"/>
              <a:t>1</a:t>
            </a:r>
          </a:p>
        </p:txBody>
      </p:sp>
      <p:sp>
        <p:nvSpPr>
          <p:cNvPr id="6" name="Rectangle 10"/>
          <p:cNvSpPr>
            <a:spLocks noGrp="1" noChangeArrowheads="1"/>
          </p:cNvSpPr>
          <p:nvPr>
            <p:ph type="ftr" sz="quarter" idx="11"/>
          </p:nvPr>
        </p:nvSpPr>
        <p:spPr>
          <a:ln/>
        </p:spPr>
        <p:txBody>
          <a:bodyPr/>
          <a:lstStyle>
            <a:lvl1pPr>
              <a:defRPr/>
            </a:lvl1pPr>
          </a:lstStyle>
          <a:p>
            <a:pPr>
              <a:defRPr/>
            </a:pPr>
            <a:endParaRPr lang="hr-HR"/>
          </a:p>
        </p:txBody>
      </p:sp>
      <p:sp>
        <p:nvSpPr>
          <p:cNvPr id="7" name="Rectangle 11"/>
          <p:cNvSpPr>
            <a:spLocks noGrp="1" noChangeArrowheads="1"/>
          </p:cNvSpPr>
          <p:nvPr>
            <p:ph type="sldNum" sz="quarter" idx="12"/>
          </p:nvPr>
        </p:nvSpPr>
        <p:spPr>
          <a:ln/>
        </p:spPr>
        <p:txBody>
          <a:bodyPr/>
          <a:lstStyle>
            <a:lvl1pPr>
              <a:defRPr/>
            </a:lvl1pPr>
          </a:lstStyle>
          <a:p>
            <a:pPr>
              <a:defRPr/>
            </a:pPr>
            <a:fld id="{7F3FEA8F-E345-43E2-803B-602B6D621A0F}" type="slidenum">
              <a:rPr lang="hr-HR"/>
              <a:pPr>
                <a:defRPr/>
              </a:pPr>
              <a:t>‹#›</a:t>
            </a:fld>
            <a:endParaRPr lang="hr-HR"/>
          </a:p>
        </p:txBody>
      </p:sp>
    </p:spTree>
    <p:extLst>
      <p:ext uri="{BB962C8B-B14F-4D97-AF65-F5344CB8AC3E}">
        <p14:creationId xmlns:p14="http://schemas.microsoft.com/office/powerpoint/2010/main" val="1948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9"/>
          <p:cNvSpPr>
            <a:spLocks noGrp="1" noChangeArrowheads="1"/>
          </p:cNvSpPr>
          <p:nvPr>
            <p:ph type="dt" sz="half" idx="10"/>
          </p:nvPr>
        </p:nvSpPr>
        <p:spPr>
          <a:ln/>
        </p:spPr>
        <p:txBody>
          <a:bodyPr/>
          <a:lstStyle>
            <a:lvl1pPr>
              <a:defRPr/>
            </a:lvl1pPr>
          </a:lstStyle>
          <a:p>
            <a:pPr>
              <a:defRPr/>
            </a:pPr>
            <a:r>
              <a:rPr lang="hr-HR"/>
              <a:t>1</a:t>
            </a:r>
          </a:p>
        </p:txBody>
      </p:sp>
      <p:sp>
        <p:nvSpPr>
          <p:cNvPr id="8" name="Rectangle 10"/>
          <p:cNvSpPr>
            <a:spLocks noGrp="1" noChangeArrowheads="1"/>
          </p:cNvSpPr>
          <p:nvPr>
            <p:ph type="ftr" sz="quarter" idx="11"/>
          </p:nvPr>
        </p:nvSpPr>
        <p:spPr>
          <a:ln/>
        </p:spPr>
        <p:txBody>
          <a:bodyPr/>
          <a:lstStyle>
            <a:lvl1pPr>
              <a:defRPr/>
            </a:lvl1pPr>
          </a:lstStyle>
          <a:p>
            <a:pPr>
              <a:defRPr/>
            </a:pPr>
            <a:endParaRPr lang="hr-HR"/>
          </a:p>
        </p:txBody>
      </p:sp>
      <p:sp>
        <p:nvSpPr>
          <p:cNvPr id="9" name="Rectangle 11"/>
          <p:cNvSpPr>
            <a:spLocks noGrp="1" noChangeArrowheads="1"/>
          </p:cNvSpPr>
          <p:nvPr>
            <p:ph type="sldNum" sz="quarter" idx="12"/>
          </p:nvPr>
        </p:nvSpPr>
        <p:spPr>
          <a:ln/>
        </p:spPr>
        <p:txBody>
          <a:bodyPr/>
          <a:lstStyle>
            <a:lvl1pPr>
              <a:defRPr/>
            </a:lvl1pPr>
          </a:lstStyle>
          <a:p>
            <a:pPr>
              <a:defRPr/>
            </a:pPr>
            <a:fld id="{53D0ACAC-2A6C-4F56-AEA0-3CC06D8FE7D2}" type="slidenum">
              <a:rPr lang="hr-HR"/>
              <a:pPr>
                <a:defRPr/>
              </a:pPr>
              <a:t>‹#›</a:t>
            </a:fld>
            <a:endParaRPr lang="hr-HR"/>
          </a:p>
        </p:txBody>
      </p:sp>
    </p:spTree>
    <p:extLst>
      <p:ext uri="{BB962C8B-B14F-4D97-AF65-F5344CB8AC3E}">
        <p14:creationId xmlns:p14="http://schemas.microsoft.com/office/powerpoint/2010/main" val="341567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9"/>
          <p:cNvSpPr>
            <a:spLocks noGrp="1" noChangeArrowheads="1"/>
          </p:cNvSpPr>
          <p:nvPr>
            <p:ph type="dt" sz="half" idx="10"/>
          </p:nvPr>
        </p:nvSpPr>
        <p:spPr>
          <a:ln/>
        </p:spPr>
        <p:txBody>
          <a:bodyPr/>
          <a:lstStyle>
            <a:lvl1pPr>
              <a:defRPr/>
            </a:lvl1pPr>
          </a:lstStyle>
          <a:p>
            <a:pPr>
              <a:defRPr/>
            </a:pPr>
            <a:r>
              <a:rPr lang="hr-HR"/>
              <a:t>1</a:t>
            </a:r>
          </a:p>
        </p:txBody>
      </p:sp>
      <p:sp>
        <p:nvSpPr>
          <p:cNvPr id="4" name="Rectangle 10"/>
          <p:cNvSpPr>
            <a:spLocks noGrp="1" noChangeArrowheads="1"/>
          </p:cNvSpPr>
          <p:nvPr>
            <p:ph type="ftr" sz="quarter" idx="11"/>
          </p:nvPr>
        </p:nvSpPr>
        <p:spPr>
          <a:ln/>
        </p:spPr>
        <p:txBody>
          <a:bodyPr/>
          <a:lstStyle>
            <a:lvl1pPr>
              <a:defRPr/>
            </a:lvl1pPr>
          </a:lstStyle>
          <a:p>
            <a:pPr>
              <a:defRPr/>
            </a:pPr>
            <a:endParaRPr lang="hr-HR"/>
          </a:p>
        </p:txBody>
      </p:sp>
      <p:sp>
        <p:nvSpPr>
          <p:cNvPr id="5" name="Rectangle 11"/>
          <p:cNvSpPr>
            <a:spLocks noGrp="1" noChangeArrowheads="1"/>
          </p:cNvSpPr>
          <p:nvPr>
            <p:ph type="sldNum" sz="quarter" idx="12"/>
          </p:nvPr>
        </p:nvSpPr>
        <p:spPr>
          <a:ln/>
        </p:spPr>
        <p:txBody>
          <a:bodyPr/>
          <a:lstStyle>
            <a:lvl1pPr>
              <a:defRPr/>
            </a:lvl1pPr>
          </a:lstStyle>
          <a:p>
            <a:pPr>
              <a:defRPr/>
            </a:pPr>
            <a:fld id="{D994A364-45E8-45F5-BA43-8DA6437C5AE6}" type="slidenum">
              <a:rPr lang="hr-HR"/>
              <a:pPr>
                <a:defRPr/>
              </a:pPr>
              <a:t>‹#›</a:t>
            </a:fld>
            <a:endParaRPr lang="hr-HR"/>
          </a:p>
        </p:txBody>
      </p:sp>
    </p:spTree>
    <p:extLst>
      <p:ext uri="{BB962C8B-B14F-4D97-AF65-F5344CB8AC3E}">
        <p14:creationId xmlns:p14="http://schemas.microsoft.com/office/powerpoint/2010/main" val="224063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hr-HR"/>
              <a:t>1</a:t>
            </a:r>
          </a:p>
        </p:txBody>
      </p:sp>
      <p:sp>
        <p:nvSpPr>
          <p:cNvPr id="3" name="Rectangle 10"/>
          <p:cNvSpPr>
            <a:spLocks noGrp="1" noChangeArrowheads="1"/>
          </p:cNvSpPr>
          <p:nvPr>
            <p:ph type="ftr" sz="quarter" idx="11"/>
          </p:nvPr>
        </p:nvSpPr>
        <p:spPr>
          <a:ln/>
        </p:spPr>
        <p:txBody>
          <a:bodyPr/>
          <a:lstStyle>
            <a:lvl1pPr>
              <a:defRPr/>
            </a:lvl1pPr>
          </a:lstStyle>
          <a:p>
            <a:pPr>
              <a:defRPr/>
            </a:pPr>
            <a:endParaRPr lang="hr-HR"/>
          </a:p>
        </p:txBody>
      </p:sp>
      <p:sp>
        <p:nvSpPr>
          <p:cNvPr id="4" name="Rectangle 11"/>
          <p:cNvSpPr>
            <a:spLocks noGrp="1" noChangeArrowheads="1"/>
          </p:cNvSpPr>
          <p:nvPr>
            <p:ph type="sldNum" sz="quarter" idx="12"/>
          </p:nvPr>
        </p:nvSpPr>
        <p:spPr>
          <a:ln/>
        </p:spPr>
        <p:txBody>
          <a:bodyPr/>
          <a:lstStyle>
            <a:lvl1pPr>
              <a:defRPr/>
            </a:lvl1pPr>
          </a:lstStyle>
          <a:p>
            <a:pPr>
              <a:defRPr/>
            </a:pPr>
            <a:fld id="{E40B9C90-3891-462C-A30D-86665E63BD27}" type="slidenum">
              <a:rPr lang="hr-HR"/>
              <a:pPr>
                <a:defRPr/>
              </a:pPr>
              <a:t>‹#›</a:t>
            </a:fld>
            <a:endParaRPr lang="hr-HR"/>
          </a:p>
        </p:txBody>
      </p:sp>
    </p:spTree>
    <p:extLst>
      <p:ext uri="{BB962C8B-B14F-4D97-AF65-F5344CB8AC3E}">
        <p14:creationId xmlns:p14="http://schemas.microsoft.com/office/powerpoint/2010/main" val="167713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hr-HR"/>
              <a:t>1</a:t>
            </a:r>
          </a:p>
        </p:txBody>
      </p:sp>
      <p:sp>
        <p:nvSpPr>
          <p:cNvPr id="6" name="Rectangle 10"/>
          <p:cNvSpPr>
            <a:spLocks noGrp="1" noChangeArrowheads="1"/>
          </p:cNvSpPr>
          <p:nvPr>
            <p:ph type="ftr" sz="quarter" idx="11"/>
          </p:nvPr>
        </p:nvSpPr>
        <p:spPr>
          <a:ln/>
        </p:spPr>
        <p:txBody>
          <a:bodyPr/>
          <a:lstStyle>
            <a:lvl1pPr>
              <a:defRPr/>
            </a:lvl1pPr>
          </a:lstStyle>
          <a:p>
            <a:pPr>
              <a:defRPr/>
            </a:pPr>
            <a:endParaRPr lang="hr-HR"/>
          </a:p>
        </p:txBody>
      </p:sp>
      <p:sp>
        <p:nvSpPr>
          <p:cNvPr id="7" name="Rectangle 11"/>
          <p:cNvSpPr>
            <a:spLocks noGrp="1" noChangeArrowheads="1"/>
          </p:cNvSpPr>
          <p:nvPr>
            <p:ph type="sldNum" sz="quarter" idx="12"/>
          </p:nvPr>
        </p:nvSpPr>
        <p:spPr>
          <a:ln/>
        </p:spPr>
        <p:txBody>
          <a:bodyPr/>
          <a:lstStyle>
            <a:lvl1pPr>
              <a:defRPr/>
            </a:lvl1pPr>
          </a:lstStyle>
          <a:p>
            <a:pPr>
              <a:defRPr/>
            </a:pPr>
            <a:fld id="{B7B601BC-9D93-4469-92A4-83726771A86C}" type="slidenum">
              <a:rPr lang="hr-HR"/>
              <a:pPr>
                <a:defRPr/>
              </a:pPr>
              <a:t>‹#›</a:t>
            </a:fld>
            <a:endParaRPr lang="hr-HR"/>
          </a:p>
        </p:txBody>
      </p:sp>
    </p:spTree>
    <p:extLst>
      <p:ext uri="{BB962C8B-B14F-4D97-AF65-F5344CB8AC3E}">
        <p14:creationId xmlns:p14="http://schemas.microsoft.com/office/powerpoint/2010/main" val="2293293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hr-HR"/>
              <a:t>1</a:t>
            </a:r>
          </a:p>
        </p:txBody>
      </p:sp>
      <p:sp>
        <p:nvSpPr>
          <p:cNvPr id="6" name="Rectangle 10"/>
          <p:cNvSpPr>
            <a:spLocks noGrp="1" noChangeArrowheads="1"/>
          </p:cNvSpPr>
          <p:nvPr>
            <p:ph type="ftr" sz="quarter" idx="11"/>
          </p:nvPr>
        </p:nvSpPr>
        <p:spPr>
          <a:ln/>
        </p:spPr>
        <p:txBody>
          <a:bodyPr/>
          <a:lstStyle>
            <a:lvl1pPr>
              <a:defRPr/>
            </a:lvl1pPr>
          </a:lstStyle>
          <a:p>
            <a:pPr>
              <a:defRPr/>
            </a:pPr>
            <a:endParaRPr lang="hr-HR"/>
          </a:p>
        </p:txBody>
      </p:sp>
      <p:sp>
        <p:nvSpPr>
          <p:cNvPr id="7" name="Rectangle 11"/>
          <p:cNvSpPr>
            <a:spLocks noGrp="1" noChangeArrowheads="1"/>
          </p:cNvSpPr>
          <p:nvPr>
            <p:ph type="sldNum" sz="quarter" idx="12"/>
          </p:nvPr>
        </p:nvSpPr>
        <p:spPr>
          <a:ln/>
        </p:spPr>
        <p:txBody>
          <a:bodyPr/>
          <a:lstStyle>
            <a:lvl1pPr>
              <a:defRPr/>
            </a:lvl1pPr>
          </a:lstStyle>
          <a:p>
            <a:pPr>
              <a:defRPr/>
            </a:pPr>
            <a:fld id="{202B1705-44DE-471D-95D7-E25D144AA29B}" type="slidenum">
              <a:rPr lang="hr-HR"/>
              <a:pPr>
                <a:defRPr/>
              </a:pPr>
              <a:t>‹#›</a:t>
            </a:fld>
            <a:endParaRPr lang="hr-HR"/>
          </a:p>
        </p:txBody>
      </p:sp>
    </p:spTree>
    <p:extLst>
      <p:ext uri="{BB962C8B-B14F-4D97-AF65-F5344CB8AC3E}">
        <p14:creationId xmlns:p14="http://schemas.microsoft.com/office/powerpoint/2010/main" val="359885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574675" y="1125538"/>
            <a:ext cx="8001000" cy="492125"/>
          </a:xfrm>
          <a:prstGeom prst="rect">
            <a:avLst/>
          </a:prstGeom>
          <a:noFill/>
          <a:ln>
            <a:noFill/>
          </a:ln>
          <a:effectLst/>
          <a:extLst/>
        </p:spPr>
        <p:txBody>
          <a:bodyPr vert="horz" wrap="square" lIns="91440" tIns="45720" rIns="91440" bIns="45720" numCol="1" anchor="b" anchorCtr="0" compatLnSpc="1">
            <a:prstTxWarp prst="textNoShape">
              <a:avLst/>
            </a:prstTxWarp>
          </a:bodyPr>
          <a:lstStyle/>
          <a:p>
            <a:pPr lvl="0"/>
            <a:r>
              <a:rPr lang="hr-HR" smtClean="0"/>
              <a:t>Click to edit Master title style</a:t>
            </a:r>
          </a:p>
        </p:txBody>
      </p:sp>
      <p:sp>
        <p:nvSpPr>
          <p:cNvPr id="1027" name="Rectangle 3"/>
          <p:cNvSpPr>
            <a:spLocks noGrp="1" noChangeArrowheads="1"/>
          </p:cNvSpPr>
          <p:nvPr>
            <p:ph type="body" idx="1"/>
          </p:nvPr>
        </p:nvSpPr>
        <p:spPr bwMode="auto">
          <a:xfrm>
            <a:off x="566738" y="1916113"/>
            <a:ext cx="8001000"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1028" name="AutoShape 7"/>
          <p:cNvSpPr>
            <a:spLocks noChangeArrowheads="1"/>
          </p:cNvSpPr>
          <p:nvPr/>
        </p:nvSpPr>
        <p:spPr bwMode="auto">
          <a:xfrm>
            <a:off x="609600" y="1677988"/>
            <a:ext cx="7958138" cy="9525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1D538B"/>
          </a:solidFill>
          <a:ln w="9525">
            <a:solidFill>
              <a:srgbClr val="1D538B"/>
            </a:solidFill>
            <a:round/>
            <a:headEnd/>
            <a:tailEnd/>
          </a:ln>
        </p:spPr>
        <p:txBody>
          <a:bodyPr/>
          <a:lstStyle/>
          <a:p>
            <a:pPr>
              <a:defRPr/>
            </a:pPr>
            <a:endParaRPr lang="hr-HR"/>
          </a:p>
        </p:txBody>
      </p:sp>
      <p:sp>
        <p:nvSpPr>
          <p:cNvPr id="12297" name="Rectangle 9"/>
          <p:cNvSpPr>
            <a:spLocks noGrp="1" noChangeArrowheads="1"/>
          </p:cNvSpPr>
          <p:nvPr>
            <p:ph type="dt" sz="half" idx="2"/>
          </p:nvPr>
        </p:nvSpPr>
        <p:spPr bwMode="auto">
          <a:xfrm>
            <a:off x="609600" y="6389688"/>
            <a:ext cx="1981200" cy="3524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solidFill>
                  <a:srgbClr val="1D538B"/>
                </a:solidFill>
              </a:defRPr>
            </a:lvl1pPr>
          </a:lstStyle>
          <a:p>
            <a:pPr>
              <a:defRPr/>
            </a:pPr>
            <a:r>
              <a:rPr lang="hr-HR"/>
              <a:t>1</a:t>
            </a:r>
          </a:p>
        </p:txBody>
      </p:sp>
      <p:sp>
        <p:nvSpPr>
          <p:cNvPr id="12298" name="Rectangle 10"/>
          <p:cNvSpPr>
            <a:spLocks noGrp="1" noChangeArrowheads="1"/>
          </p:cNvSpPr>
          <p:nvPr>
            <p:ph type="ftr" sz="quarter" idx="3"/>
          </p:nvPr>
        </p:nvSpPr>
        <p:spPr bwMode="auto">
          <a:xfrm>
            <a:off x="3124200" y="6389688"/>
            <a:ext cx="2895600" cy="3524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200">
                <a:solidFill>
                  <a:srgbClr val="1D538B"/>
                </a:solidFill>
              </a:defRPr>
            </a:lvl1pPr>
          </a:lstStyle>
          <a:p>
            <a:pPr>
              <a:defRPr/>
            </a:pPr>
            <a:endParaRPr lang="hr-HR"/>
          </a:p>
        </p:txBody>
      </p:sp>
      <p:sp>
        <p:nvSpPr>
          <p:cNvPr id="12299" name="Rectangle 11"/>
          <p:cNvSpPr>
            <a:spLocks noGrp="1" noChangeArrowheads="1"/>
          </p:cNvSpPr>
          <p:nvPr>
            <p:ph type="sldNum" sz="quarter" idx="4"/>
          </p:nvPr>
        </p:nvSpPr>
        <p:spPr bwMode="auto">
          <a:xfrm>
            <a:off x="6553200" y="6389688"/>
            <a:ext cx="1981200" cy="3524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rgbClr val="1D538B"/>
                </a:solidFill>
              </a:defRPr>
            </a:lvl1pPr>
          </a:lstStyle>
          <a:p>
            <a:pPr>
              <a:defRPr/>
            </a:pPr>
            <a:fld id="{2769FA64-5C71-43B8-856D-61FBC9D45C79}" type="slidenum">
              <a:rPr lang="hr-HR"/>
              <a:pPr>
                <a:defRPr/>
              </a:pPr>
              <a:t>‹#›</a:t>
            </a:fld>
            <a:endParaRPr lang="hr-HR"/>
          </a:p>
        </p:txBody>
      </p:sp>
      <p:pic>
        <p:nvPicPr>
          <p:cNvPr id="1032" name="Picture 2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000">
          <a:solidFill>
            <a:srgbClr val="1D538B"/>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000">
          <a:solidFill>
            <a:srgbClr val="1D538B"/>
          </a:solidFill>
          <a:effectLst>
            <a:outerShdw blurRad="38100" dist="38100" dir="2700000" algn="tl">
              <a:srgbClr val="C0C0C0"/>
            </a:outerShdw>
          </a:effectLst>
          <a:latin typeface="Verdana" pitchFamily="34" charset="0"/>
        </a:defRPr>
      </a:lvl2pPr>
      <a:lvl3pPr algn="l" rtl="0" eaLnBrk="0" fontAlgn="base" hangingPunct="0">
        <a:spcBef>
          <a:spcPct val="0"/>
        </a:spcBef>
        <a:spcAft>
          <a:spcPct val="0"/>
        </a:spcAft>
        <a:defRPr sz="3000">
          <a:solidFill>
            <a:srgbClr val="1D538B"/>
          </a:solidFill>
          <a:effectLst>
            <a:outerShdw blurRad="38100" dist="38100" dir="2700000" algn="tl">
              <a:srgbClr val="C0C0C0"/>
            </a:outerShdw>
          </a:effectLst>
          <a:latin typeface="Verdana" pitchFamily="34" charset="0"/>
        </a:defRPr>
      </a:lvl3pPr>
      <a:lvl4pPr algn="l" rtl="0" eaLnBrk="0" fontAlgn="base" hangingPunct="0">
        <a:spcBef>
          <a:spcPct val="0"/>
        </a:spcBef>
        <a:spcAft>
          <a:spcPct val="0"/>
        </a:spcAft>
        <a:defRPr sz="3000">
          <a:solidFill>
            <a:srgbClr val="1D538B"/>
          </a:solidFill>
          <a:effectLst>
            <a:outerShdw blurRad="38100" dist="38100" dir="2700000" algn="tl">
              <a:srgbClr val="C0C0C0"/>
            </a:outerShdw>
          </a:effectLst>
          <a:latin typeface="Verdana" pitchFamily="34" charset="0"/>
        </a:defRPr>
      </a:lvl4pPr>
      <a:lvl5pPr algn="l" rtl="0" eaLnBrk="0" fontAlgn="base" hangingPunct="0">
        <a:spcBef>
          <a:spcPct val="0"/>
        </a:spcBef>
        <a:spcAft>
          <a:spcPct val="0"/>
        </a:spcAft>
        <a:defRPr sz="3000">
          <a:solidFill>
            <a:srgbClr val="1D538B"/>
          </a:solidFill>
          <a:effectLst>
            <a:outerShdw blurRad="38100" dist="38100" dir="2700000" algn="tl">
              <a:srgbClr val="C0C0C0"/>
            </a:outerShdw>
          </a:effectLst>
          <a:latin typeface="Verdana" pitchFamily="34" charset="0"/>
        </a:defRPr>
      </a:lvl5pPr>
      <a:lvl6pPr marL="457200" algn="l" rtl="0" fontAlgn="base">
        <a:spcBef>
          <a:spcPct val="0"/>
        </a:spcBef>
        <a:spcAft>
          <a:spcPct val="0"/>
        </a:spcAft>
        <a:defRPr sz="3000">
          <a:solidFill>
            <a:srgbClr val="1D538B"/>
          </a:solidFill>
          <a:effectLst>
            <a:outerShdw blurRad="38100" dist="38100" dir="2700000" algn="tl">
              <a:srgbClr val="C0C0C0"/>
            </a:outerShdw>
          </a:effectLst>
          <a:latin typeface="Verdana" pitchFamily="34" charset="0"/>
        </a:defRPr>
      </a:lvl6pPr>
      <a:lvl7pPr marL="914400" algn="l" rtl="0" fontAlgn="base">
        <a:spcBef>
          <a:spcPct val="0"/>
        </a:spcBef>
        <a:spcAft>
          <a:spcPct val="0"/>
        </a:spcAft>
        <a:defRPr sz="3000">
          <a:solidFill>
            <a:srgbClr val="1D538B"/>
          </a:solidFill>
          <a:effectLst>
            <a:outerShdw blurRad="38100" dist="38100" dir="2700000" algn="tl">
              <a:srgbClr val="C0C0C0"/>
            </a:outerShdw>
          </a:effectLst>
          <a:latin typeface="Verdana" pitchFamily="34" charset="0"/>
        </a:defRPr>
      </a:lvl7pPr>
      <a:lvl8pPr marL="1371600" algn="l" rtl="0" fontAlgn="base">
        <a:spcBef>
          <a:spcPct val="0"/>
        </a:spcBef>
        <a:spcAft>
          <a:spcPct val="0"/>
        </a:spcAft>
        <a:defRPr sz="3000">
          <a:solidFill>
            <a:srgbClr val="1D538B"/>
          </a:solidFill>
          <a:effectLst>
            <a:outerShdw blurRad="38100" dist="38100" dir="2700000" algn="tl">
              <a:srgbClr val="C0C0C0"/>
            </a:outerShdw>
          </a:effectLst>
          <a:latin typeface="Verdana" pitchFamily="34" charset="0"/>
        </a:defRPr>
      </a:lvl8pPr>
      <a:lvl9pPr marL="1828800" algn="l" rtl="0" fontAlgn="base">
        <a:spcBef>
          <a:spcPct val="0"/>
        </a:spcBef>
        <a:spcAft>
          <a:spcPct val="0"/>
        </a:spcAft>
        <a:defRPr sz="3000">
          <a:solidFill>
            <a:srgbClr val="1D538B"/>
          </a:solidFill>
          <a:effectLst>
            <a:outerShdw blurRad="38100" dist="38100" dir="2700000" algn="tl">
              <a:srgbClr val="C0C0C0"/>
            </a:outerShdw>
          </a:effectLst>
          <a:latin typeface="Verdana" pitchFamily="34" charset="0"/>
        </a:defRPr>
      </a:lvl9pPr>
    </p:titleStyle>
    <p:bodyStyle>
      <a:lvl1pPr marL="469900" indent="-469900" algn="l" rtl="0" eaLnBrk="0" fontAlgn="base" hangingPunct="0">
        <a:spcBef>
          <a:spcPct val="20000"/>
        </a:spcBef>
        <a:spcAft>
          <a:spcPct val="0"/>
        </a:spcAft>
        <a:buClr>
          <a:srgbClr val="5F5F5F"/>
        </a:buClr>
        <a:buFont typeface="Wingdings" pitchFamily="2" charset="2"/>
        <a:buChar char="o"/>
        <a:defRPr sz="2800">
          <a:solidFill>
            <a:srgbClr val="1D538B"/>
          </a:solidFill>
          <a:latin typeface="+mn-lt"/>
          <a:ea typeface="+mn-ea"/>
          <a:cs typeface="+mn-cs"/>
        </a:defRPr>
      </a:lvl1pPr>
      <a:lvl2pPr marL="908050" indent="-436563" algn="l" rtl="0" eaLnBrk="0" fontAlgn="base" hangingPunct="0">
        <a:spcBef>
          <a:spcPct val="20000"/>
        </a:spcBef>
        <a:spcAft>
          <a:spcPct val="0"/>
        </a:spcAft>
        <a:buClr>
          <a:srgbClr val="5F5F5F"/>
        </a:buClr>
        <a:buFont typeface="Wingdings" pitchFamily="2" charset="2"/>
        <a:buChar char="n"/>
        <a:defRPr sz="2600">
          <a:solidFill>
            <a:srgbClr val="1D538B"/>
          </a:solidFill>
          <a:latin typeface="+mn-lt"/>
        </a:defRPr>
      </a:lvl2pPr>
      <a:lvl3pPr marL="1304925" indent="-395288" algn="l" rtl="0" eaLnBrk="0" fontAlgn="base" hangingPunct="0">
        <a:spcBef>
          <a:spcPct val="20000"/>
        </a:spcBef>
        <a:spcAft>
          <a:spcPct val="0"/>
        </a:spcAft>
        <a:buClr>
          <a:srgbClr val="5F5F5F"/>
        </a:buClr>
        <a:buFont typeface="Wingdings" pitchFamily="2" charset="2"/>
        <a:buChar char="o"/>
        <a:defRPr sz="2300">
          <a:solidFill>
            <a:srgbClr val="1D538B"/>
          </a:solidFill>
          <a:latin typeface="+mn-lt"/>
        </a:defRPr>
      </a:lvl3pPr>
      <a:lvl4pPr marL="1693863" indent="-387350" algn="l" rtl="0" eaLnBrk="0" fontAlgn="base" hangingPunct="0">
        <a:spcBef>
          <a:spcPct val="20000"/>
        </a:spcBef>
        <a:spcAft>
          <a:spcPct val="0"/>
        </a:spcAft>
        <a:buClr>
          <a:srgbClr val="5F5F5F"/>
        </a:buClr>
        <a:buFont typeface="Wingdings" pitchFamily="2" charset="2"/>
        <a:buChar char="n"/>
        <a:defRPr sz="2000">
          <a:solidFill>
            <a:srgbClr val="1D538B"/>
          </a:solidFill>
          <a:latin typeface="+mn-lt"/>
        </a:defRPr>
      </a:lvl4pPr>
      <a:lvl5pPr marL="2093913" indent="-398463" algn="l" rtl="0" eaLnBrk="0" fontAlgn="base" hangingPunct="0">
        <a:spcBef>
          <a:spcPct val="25000"/>
        </a:spcBef>
        <a:spcAft>
          <a:spcPct val="0"/>
        </a:spcAft>
        <a:buClr>
          <a:srgbClr val="5F5F5F"/>
        </a:buClr>
        <a:buFont typeface="Wingdings" pitchFamily="2" charset="2"/>
        <a:buChar char="§"/>
        <a:defRPr sz="2000">
          <a:solidFill>
            <a:srgbClr val="1D538B"/>
          </a:solidFill>
          <a:latin typeface="+mn-lt"/>
        </a:defRPr>
      </a:lvl5pPr>
      <a:lvl6pPr marL="2551113" indent="-398463" algn="l" rtl="0" fontAlgn="base">
        <a:spcBef>
          <a:spcPct val="25000"/>
        </a:spcBef>
        <a:spcAft>
          <a:spcPct val="0"/>
        </a:spcAft>
        <a:buClr>
          <a:srgbClr val="5F5F5F"/>
        </a:buClr>
        <a:buFont typeface="Wingdings" pitchFamily="2" charset="2"/>
        <a:buChar char="§"/>
        <a:defRPr sz="2000">
          <a:solidFill>
            <a:srgbClr val="1D538B"/>
          </a:solidFill>
          <a:latin typeface="+mn-lt"/>
        </a:defRPr>
      </a:lvl6pPr>
      <a:lvl7pPr marL="3008313" indent="-398463" algn="l" rtl="0" fontAlgn="base">
        <a:spcBef>
          <a:spcPct val="25000"/>
        </a:spcBef>
        <a:spcAft>
          <a:spcPct val="0"/>
        </a:spcAft>
        <a:buClr>
          <a:srgbClr val="5F5F5F"/>
        </a:buClr>
        <a:buFont typeface="Wingdings" pitchFamily="2" charset="2"/>
        <a:buChar char="§"/>
        <a:defRPr sz="2000">
          <a:solidFill>
            <a:srgbClr val="1D538B"/>
          </a:solidFill>
          <a:latin typeface="+mn-lt"/>
        </a:defRPr>
      </a:lvl7pPr>
      <a:lvl8pPr marL="3465513" indent="-398463" algn="l" rtl="0" fontAlgn="base">
        <a:spcBef>
          <a:spcPct val="25000"/>
        </a:spcBef>
        <a:spcAft>
          <a:spcPct val="0"/>
        </a:spcAft>
        <a:buClr>
          <a:srgbClr val="5F5F5F"/>
        </a:buClr>
        <a:buFont typeface="Wingdings" pitchFamily="2" charset="2"/>
        <a:buChar char="§"/>
        <a:defRPr sz="2000">
          <a:solidFill>
            <a:srgbClr val="1D538B"/>
          </a:solidFill>
          <a:latin typeface="+mn-lt"/>
        </a:defRPr>
      </a:lvl8pPr>
      <a:lvl9pPr marL="3922713" indent="-398463" algn="l" rtl="0" fontAlgn="base">
        <a:spcBef>
          <a:spcPct val="25000"/>
        </a:spcBef>
        <a:spcAft>
          <a:spcPct val="0"/>
        </a:spcAft>
        <a:buClr>
          <a:srgbClr val="5F5F5F"/>
        </a:buClr>
        <a:buFont typeface="Wingdings" pitchFamily="2" charset="2"/>
        <a:buChar char="§"/>
        <a:defRPr sz="2000">
          <a:solidFill>
            <a:srgbClr val="1D538B"/>
          </a:solidFill>
          <a:latin typeface="+mn-lt"/>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717032"/>
            <a:ext cx="7772400" cy="1471612"/>
          </a:xfrm>
        </p:spPr>
        <p:txBody>
          <a:bodyPr/>
          <a:lstStyle/>
          <a:p>
            <a:r>
              <a:rPr lang="hr-HR" dirty="0" smtClean="0"/>
              <a:t>Nacionalni informacijski sustav prijava i upisa u srednje škole –</a:t>
            </a:r>
            <a:br>
              <a:rPr lang="hr-HR" dirty="0" smtClean="0"/>
            </a:br>
            <a:r>
              <a:rPr lang="hr-HR" dirty="0" smtClean="0"/>
              <a:t>NISPUSŠ</a:t>
            </a:r>
            <a:endParaRPr lang="hr-HR" dirty="0"/>
          </a:p>
        </p:txBody>
      </p:sp>
      <p:sp>
        <p:nvSpPr>
          <p:cNvPr id="3" name="Slide Number Placeholder 2"/>
          <p:cNvSpPr>
            <a:spLocks noGrp="1"/>
          </p:cNvSpPr>
          <p:nvPr>
            <p:ph type="sldNum" sz="quarter" idx="12"/>
          </p:nvPr>
        </p:nvSpPr>
        <p:spPr/>
        <p:txBody>
          <a:bodyPr/>
          <a:lstStyle/>
          <a:p>
            <a:pPr>
              <a:defRPr/>
            </a:pPr>
            <a:fld id="{D27CA2B4-9E72-4190-844B-D7C7F1101F05}" type="slidenum">
              <a:rPr lang="hr-HR" smtClean="0"/>
              <a:pPr>
                <a:defRPr/>
              </a:pPr>
              <a:t>1</a:t>
            </a:fld>
            <a:endParaRPr lang="hr-HR"/>
          </a:p>
        </p:txBody>
      </p:sp>
      <p:sp>
        <p:nvSpPr>
          <p:cNvPr id="4" name="TextBox 3"/>
          <p:cNvSpPr txBox="1"/>
          <p:nvPr/>
        </p:nvSpPr>
        <p:spPr>
          <a:xfrm>
            <a:off x="3275856" y="5517232"/>
            <a:ext cx="2456185" cy="646331"/>
          </a:xfrm>
          <a:prstGeom prst="rect">
            <a:avLst/>
          </a:prstGeom>
          <a:noFill/>
        </p:spPr>
        <p:txBody>
          <a:bodyPr wrap="none" rtlCol="0">
            <a:spAutoFit/>
          </a:bodyPr>
          <a:lstStyle/>
          <a:p>
            <a:pPr algn="ctr"/>
            <a:r>
              <a:rPr lang="hr-HR" dirty="0" smtClean="0">
                <a:solidFill>
                  <a:srgbClr val="1D538B"/>
                </a:solidFill>
              </a:rPr>
              <a:t>Vedran Mornar, FER</a:t>
            </a:r>
          </a:p>
          <a:p>
            <a:pPr algn="ctr"/>
            <a:r>
              <a:rPr lang="hr-HR" dirty="0" smtClean="0">
                <a:solidFill>
                  <a:srgbClr val="1D538B"/>
                </a:solidFill>
              </a:rPr>
              <a:t>Travanj 2013.</a:t>
            </a:r>
            <a:endParaRPr lang="hr-HR" dirty="0">
              <a:solidFill>
                <a:srgbClr val="1D538B"/>
              </a:solidFill>
            </a:endParaRPr>
          </a:p>
        </p:txBody>
      </p:sp>
    </p:spTree>
    <p:extLst>
      <p:ext uri="{BB962C8B-B14F-4D97-AF65-F5344CB8AC3E}">
        <p14:creationId xmlns:p14="http://schemas.microsoft.com/office/powerpoint/2010/main" val="2493095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Umjetničke škole</a:t>
            </a:r>
            <a:endParaRPr lang="hr-HR" dirty="0"/>
          </a:p>
        </p:txBody>
      </p:sp>
      <p:sp>
        <p:nvSpPr>
          <p:cNvPr id="3" name="Content Placeholder 2"/>
          <p:cNvSpPr>
            <a:spLocks noGrp="1"/>
          </p:cNvSpPr>
          <p:nvPr>
            <p:ph idx="1"/>
          </p:nvPr>
        </p:nvSpPr>
        <p:spPr/>
        <p:txBody>
          <a:bodyPr/>
          <a:lstStyle/>
          <a:p>
            <a:r>
              <a:rPr lang="hr-HR" dirty="0" smtClean="0"/>
              <a:t>Dodavanje paralelnoga umjetničkog programa</a:t>
            </a:r>
          </a:p>
          <a:p>
            <a:r>
              <a:rPr lang="hr-HR" dirty="0" smtClean="0"/>
              <a:t>Kombiniranje paralelnih umjetničkih programa s općeobrazovnim predmetima</a:t>
            </a:r>
            <a:endParaRPr lang="hr-HR" dirty="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10</a:t>
            </a:fld>
            <a:endParaRPr lang="hr-HR"/>
          </a:p>
        </p:txBody>
      </p:sp>
    </p:spTree>
    <p:extLst>
      <p:ext uri="{BB962C8B-B14F-4D97-AF65-F5344CB8AC3E}">
        <p14:creationId xmlns:p14="http://schemas.microsoft.com/office/powerpoint/2010/main" val="2751616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Pogled iz perspektive OŠ</a:t>
            </a:r>
            <a:endParaRPr lang="hr-HR" dirty="0"/>
          </a:p>
        </p:txBody>
      </p:sp>
      <p:sp>
        <p:nvSpPr>
          <p:cNvPr id="6" name="Text Placeholder 5"/>
          <p:cNvSpPr>
            <a:spLocks noGrp="1"/>
          </p:cNvSpPr>
          <p:nvPr>
            <p:ph type="body" idx="1"/>
          </p:nvPr>
        </p:nvSpPr>
        <p:spPr/>
        <p:txBody>
          <a:bodyPr/>
          <a:lstStyle/>
          <a:p>
            <a:endParaRPr lang="hr-HR" dirty="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11</a:t>
            </a:fld>
            <a:endParaRPr lang="hr-HR"/>
          </a:p>
        </p:txBody>
      </p:sp>
    </p:spTree>
    <p:extLst>
      <p:ext uri="{BB962C8B-B14F-4D97-AF65-F5344CB8AC3E}">
        <p14:creationId xmlns:p14="http://schemas.microsoft.com/office/powerpoint/2010/main" val="4273954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Uvid u podatke o učenicima</a:t>
            </a:r>
            <a:endParaRPr lang="hr-HR" dirty="0"/>
          </a:p>
        </p:txBody>
      </p:sp>
      <p:sp>
        <p:nvSpPr>
          <p:cNvPr id="6" name="Content Placeholder 5"/>
          <p:cNvSpPr>
            <a:spLocks noGrp="1"/>
          </p:cNvSpPr>
          <p:nvPr>
            <p:ph idx="1"/>
          </p:nvPr>
        </p:nvSpPr>
        <p:spPr/>
        <p:txBody>
          <a:bodyPr/>
          <a:lstStyle/>
          <a:p>
            <a:r>
              <a:rPr lang="hr-HR" dirty="0" smtClean="0"/>
              <a:t>Osobni podaci</a:t>
            </a:r>
          </a:p>
          <a:p>
            <a:r>
              <a:rPr lang="hr-HR" dirty="0"/>
              <a:t>Upisi u razrede</a:t>
            </a:r>
          </a:p>
          <a:p>
            <a:r>
              <a:rPr lang="hr-HR" dirty="0" smtClean="0"/>
              <a:t>Ocjene</a:t>
            </a:r>
          </a:p>
          <a:p>
            <a:r>
              <a:rPr lang="hr-HR" dirty="0" smtClean="0"/>
              <a:t>Opći uspjesi</a:t>
            </a:r>
          </a:p>
          <a:p>
            <a:r>
              <a:rPr lang="hr-HR" dirty="0" smtClean="0"/>
              <a:t>Prijave obrazovnih programa</a:t>
            </a:r>
          </a:p>
          <a:p>
            <a:r>
              <a:rPr lang="hr-HR" dirty="0" smtClean="0"/>
              <a:t>Natjecanja</a:t>
            </a:r>
          </a:p>
          <a:p>
            <a:r>
              <a:rPr lang="hr-HR" dirty="0" smtClean="0"/>
              <a:t>Sportski status</a:t>
            </a:r>
          </a:p>
        </p:txBody>
      </p:sp>
      <p:sp>
        <p:nvSpPr>
          <p:cNvPr id="4" name="Slide Number Placeholder 3"/>
          <p:cNvSpPr>
            <a:spLocks noGrp="1"/>
          </p:cNvSpPr>
          <p:nvPr>
            <p:ph type="sldNum" sz="quarter" idx="12"/>
          </p:nvPr>
        </p:nvSpPr>
        <p:spPr/>
        <p:txBody>
          <a:bodyPr/>
          <a:lstStyle/>
          <a:p>
            <a:pPr>
              <a:defRPr/>
            </a:pPr>
            <a:fld id="{ABA6BF75-5AB8-4ECD-85BF-A9D64A0313B2}" type="slidenum">
              <a:rPr lang="hr-HR" smtClean="0"/>
              <a:pPr>
                <a:defRPr/>
              </a:pPr>
              <a:t>12</a:t>
            </a:fld>
            <a:endParaRPr lang="hr-HR"/>
          </a:p>
        </p:txBody>
      </p:sp>
    </p:spTree>
    <p:extLst>
      <p:ext uri="{BB962C8B-B14F-4D97-AF65-F5344CB8AC3E}">
        <p14:creationId xmlns:p14="http://schemas.microsoft.com/office/powerpoint/2010/main" val="1123187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Uvid u podatke o učenicima</a:t>
            </a:r>
            <a:endParaRPr lang="hr-HR" dirty="0"/>
          </a:p>
        </p:txBody>
      </p:sp>
      <p:sp>
        <p:nvSpPr>
          <p:cNvPr id="6" name="Content Placeholder 5"/>
          <p:cNvSpPr>
            <a:spLocks noGrp="1"/>
          </p:cNvSpPr>
          <p:nvPr>
            <p:ph idx="1"/>
          </p:nvPr>
        </p:nvSpPr>
        <p:spPr/>
        <p:txBody>
          <a:bodyPr/>
          <a:lstStyle/>
          <a:p>
            <a:r>
              <a:rPr lang="hr-HR" dirty="0" smtClean="0"/>
              <a:t>Dodatni bodovi</a:t>
            </a:r>
          </a:p>
          <a:p>
            <a:r>
              <a:rPr lang="hr-HR" dirty="0" smtClean="0"/>
              <a:t>Dodatne provjere</a:t>
            </a:r>
          </a:p>
          <a:p>
            <a:r>
              <a:rPr lang="hr-HR" dirty="0" smtClean="0"/>
              <a:t>Ispunjeni preduvjeti</a:t>
            </a:r>
          </a:p>
          <a:p>
            <a:r>
              <a:rPr lang="hr-HR" dirty="0" smtClean="0"/>
              <a:t>Rezultati</a:t>
            </a:r>
          </a:p>
        </p:txBody>
      </p:sp>
      <p:sp>
        <p:nvSpPr>
          <p:cNvPr id="4" name="Slide Number Placeholder 3"/>
          <p:cNvSpPr>
            <a:spLocks noGrp="1"/>
          </p:cNvSpPr>
          <p:nvPr>
            <p:ph type="sldNum" sz="quarter" idx="12"/>
          </p:nvPr>
        </p:nvSpPr>
        <p:spPr/>
        <p:txBody>
          <a:bodyPr/>
          <a:lstStyle/>
          <a:p>
            <a:pPr>
              <a:defRPr/>
            </a:pPr>
            <a:fld id="{ABA6BF75-5AB8-4ECD-85BF-A9D64A0313B2}" type="slidenum">
              <a:rPr lang="hr-HR" smtClean="0"/>
              <a:pPr>
                <a:defRPr/>
              </a:pPr>
              <a:t>13</a:t>
            </a:fld>
            <a:endParaRPr lang="hr-HR"/>
          </a:p>
        </p:txBody>
      </p:sp>
    </p:spTree>
    <p:extLst>
      <p:ext uri="{BB962C8B-B14F-4D97-AF65-F5344CB8AC3E}">
        <p14:creationId xmlns:p14="http://schemas.microsoft.com/office/powerpoint/2010/main" val="875258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Prijavnice</a:t>
            </a:r>
            <a:endParaRPr lang="hr-HR" dirty="0"/>
          </a:p>
        </p:txBody>
      </p:sp>
      <p:sp>
        <p:nvSpPr>
          <p:cNvPr id="3" name="Content Placeholder 2"/>
          <p:cNvSpPr>
            <a:spLocks noGrp="1"/>
          </p:cNvSpPr>
          <p:nvPr>
            <p:ph idx="1"/>
          </p:nvPr>
        </p:nvSpPr>
        <p:spPr/>
        <p:txBody>
          <a:bodyPr/>
          <a:lstStyle/>
          <a:p>
            <a:r>
              <a:rPr lang="hr-HR" dirty="0" smtClean="0"/>
              <a:t>Ispisuju se iz sustava</a:t>
            </a:r>
          </a:p>
          <a:p>
            <a:r>
              <a:rPr lang="hr-HR" dirty="0" smtClean="0"/>
              <a:t>Potpisuju ih učenik i roditelj/staratelj</a:t>
            </a:r>
          </a:p>
          <a:p>
            <a:r>
              <a:rPr lang="hr-HR" dirty="0" smtClean="0"/>
              <a:t>Promjena liste prioriteta na pisani i obrazloženi zahtjev ravnatelju</a:t>
            </a:r>
          </a:p>
          <a:p>
            <a:r>
              <a:rPr lang="hr-HR" dirty="0" smtClean="0"/>
              <a:t>Školsko upisno povjerenstvo obavlja izmjene</a:t>
            </a:r>
          </a:p>
          <a:p>
            <a:endParaRPr lang="hr-HR" dirty="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14</a:t>
            </a:fld>
            <a:endParaRPr lang="hr-HR"/>
          </a:p>
        </p:txBody>
      </p:sp>
    </p:spTree>
    <p:extLst>
      <p:ext uri="{BB962C8B-B14F-4D97-AF65-F5344CB8AC3E}">
        <p14:creationId xmlns:p14="http://schemas.microsoft.com/office/powerpoint/2010/main" val="3769386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Potvrde liječnika</a:t>
            </a:r>
            <a:endParaRPr lang="hr-HR" dirty="0"/>
          </a:p>
        </p:txBody>
      </p:sp>
      <p:sp>
        <p:nvSpPr>
          <p:cNvPr id="3" name="Content Placeholder 2"/>
          <p:cNvSpPr>
            <a:spLocks noGrp="1"/>
          </p:cNvSpPr>
          <p:nvPr>
            <p:ph idx="1"/>
          </p:nvPr>
        </p:nvSpPr>
        <p:spPr>
          <a:xfrm>
            <a:off x="566738" y="1916113"/>
            <a:ext cx="8397750" cy="3844925"/>
          </a:xfrm>
        </p:spPr>
        <p:txBody>
          <a:bodyPr/>
          <a:lstStyle/>
          <a:p>
            <a:r>
              <a:rPr lang="hr-HR" dirty="0" smtClean="0"/>
              <a:t>Za programe kod kojih postoje zdravstvene kontraindikacije</a:t>
            </a:r>
          </a:p>
          <a:p>
            <a:r>
              <a:rPr lang="hr-HR" dirty="0" smtClean="0"/>
              <a:t>Za upis potrebna svjedodžba specijaliste medicine rada</a:t>
            </a:r>
          </a:p>
          <a:p>
            <a:r>
              <a:rPr lang="hr-HR" dirty="0" smtClean="0"/>
              <a:t>Učenik donosi potvrdu obiteljskoga liječnika ili liječnika školske medicine o nepostojanju zdravstvenih kontraindikacija za svaki program koji prijavljuje</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15</a:t>
            </a:fld>
            <a:endParaRPr lang="hr-HR"/>
          </a:p>
        </p:txBody>
      </p:sp>
    </p:spTree>
    <p:extLst>
      <p:ext uri="{BB962C8B-B14F-4D97-AF65-F5344CB8AC3E}">
        <p14:creationId xmlns:p14="http://schemas.microsoft.com/office/powerpoint/2010/main" val="2011929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Kandidati sa zdravstvenim teškoćama</a:t>
            </a:r>
            <a:endParaRPr lang="hr-HR" dirty="0"/>
          </a:p>
        </p:txBody>
      </p:sp>
      <p:sp>
        <p:nvSpPr>
          <p:cNvPr id="3" name="Content Placeholder 2"/>
          <p:cNvSpPr>
            <a:spLocks noGrp="1"/>
          </p:cNvSpPr>
          <p:nvPr>
            <p:ph idx="1"/>
          </p:nvPr>
        </p:nvSpPr>
        <p:spPr/>
        <p:txBody>
          <a:bodyPr/>
          <a:lstStyle/>
          <a:p>
            <a:r>
              <a:rPr lang="hr-HR" dirty="0"/>
              <a:t>Kandidati sa zdravstvenim teškoćama su kandidati koji su prethodno obrazovanje završili po redovitome nastavnom planu i programu, a kojima su teška zdravstvena oštećenja ili kronične bolesti i/ili dulje liječenje utjecale na postizanje rezultata tijekom prethodnog obrazovanja te značajno smanjuju mogućnost izbora srednjoškolskoga obrazovnog programa. </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16</a:t>
            </a:fld>
            <a:endParaRPr lang="hr-HR"/>
          </a:p>
        </p:txBody>
      </p:sp>
    </p:spTree>
    <p:extLst>
      <p:ext uri="{BB962C8B-B14F-4D97-AF65-F5344CB8AC3E}">
        <p14:creationId xmlns:p14="http://schemas.microsoft.com/office/powerpoint/2010/main" val="350377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Kandidati sa zdravstvenim teškoćama</a:t>
            </a:r>
            <a:endParaRPr lang="hr-HR" dirty="0"/>
          </a:p>
        </p:txBody>
      </p:sp>
      <p:sp>
        <p:nvSpPr>
          <p:cNvPr id="3" name="Content Placeholder 2"/>
          <p:cNvSpPr>
            <a:spLocks noGrp="1"/>
          </p:cNvSpPr>
          <p:nvPr>
            <p:ph idx="1"/>
          </p:nvPr>
        </p:nvSpPr>
        <p:spPr/>
        <p:txBody>
          <a:bodyPr/>
          <a:lstStyle/>
          <a:p>
            <a:r>
              <a:rPr lang="hr-HR" dirty="0" smtClean="0"/>
              <a:t>Kandidatima </a:t>
            </a:r>
            <a:r>
              <a:rPr lang="hr-HR" dirty="0"/>
              <a:t>sa zdravstvenim teškoćama dodaju se dva boda na broj bodova koji je utvrđen tijekom postupka vrednovanja za programe obrazovanja za koje posjeduje stručno mišljenje službe za profesionalno usmjeravanje Hrvatskoga zavoda za zapošljavanje. S tako utvrđenim brojem bodova kandidat se rangira na ukupnoj ljestvici poretka. </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17</a:t>
            </a:fld>
            <a:endParaRPr lang="hr-HR"/>
          </a:p>
        </p:txBody>
      </p:sp>
    </p:spTree>
    <p:extLst>
      <p:ext uri="{BB962C8B-B14F-4D97-AF65-F5344CB8AC3E}">
        <p14:creationId xmlns:p14="http://schemas.microsoft.com/office/powerpoint/2010/main" val="930403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Kandidati sa zdravstvenim teškoćama</a:t>
            </a:r>
            <a:endParaRPr lang="hr-HR" dirty="0"/>
          </a:p>
        </p:txBody>
      </p:sp>
      <p:sp>
        <p:nvSpPr>
          <p:cNvPr id="3" name="Content Placeholder 2"/>
          <p:cNvSpPr>
            <a:spLocks noGrp="1"/>
          </p:cNvSpPr>
          <p:nvPr>
            <p:ph idx="1"/>
          </p:nvPr>
        </p:nvSpPr>
        <p:spPr/>
        <p:txBody>
          <a:bodyPr/>
          <a:lstStyle/>
          <a:p>
            <a:r>
              <a:rPr lang="hr-HR" dirty="0" smtClean="0"/>
              <a:t>Učenici u školu donose</a:t>
            </a:r>
            <a:endParaRPr lang="hr-HR" dirty="0"/>
          </a:p>
          <a:p>
            <a:pPr lvl="1"/>
            <a:r>
              <a:rPr lang="hr-HR" dirty="0" smtClean="0"/>
              <a:t>stručno </a:t>
            </a:r>
            <a:r>
              <a:rPr lang="hr-HR" dirty="0"/>
              <a:t>mišljenje nadležnoga školskog liječnika (specijalista školske medicine), koji je pratio učenika tijekom prethodnog obrazovanja, a na osnovi medicinske specijalističke dokumentacije o utvrđenim zdravstvenim smetnjama koje mogu značajnije sužavati mogući izbor obrazovnih programa i zanimanja; </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18</a:t>
            </a:fld>
            <a:endParaRPr lang="hr-HR"/>
          </a:p>
        </p:txBody>
      </p:sp>
    </p:spTree>
    <p:extLst>
      <p:ext uri="{BB962C8B-B14F-4D97-AF65-F5344CB8AC3E}">
        <p14:creationId xmlns:p14="http://schemas.microsoft.com/office/powerpoint/2010/main" val="3347039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Kandidati sa zdravstvenim teškoćama</a:t>
            </a:r>
            <a:endParaRPr lang="hr-HR" dirty="0"/>
          </a:p>
        </p:txBody>
      </p:sp>
      <p:sp>
        <p:nvSpPr>
          <p:cNvPr id="3" name="Content Placeholder 2"/>
          <p:cNvSpPr>
            <a:spLocks noGrp="1"/>
          </p:cNvSpPr>
          <p:nvPr>
            <p:ph idx="1"/>
          </p:nvPr>
        </p:nvSpPr>
        <p:spPr/>
        <p:txBody>
          <a:bodyPr/>
          <a:lstStyle/>
          <a:p>
            <a:pPr lvl="1"/>
            <a:r>
              <a:rPr lang="hr-HR" dirty="0" smtClean="0"/>
              <a:t>stručno </a:t>
            </a:r>
            <a:r>
              <a:rPr lang="hr-HR" dirty="0"/>
              <a:t>mišljenje službe za profesionalno usmjeravanje Hrvatskog zavoda za zapošljavanje o sposobnostima i motivaciji učenika za najmanje tri primjerena programa obrazovanja (strukovnoga, umjetničkoga i/ili gimnazijskoga</a:t>
            </a:r>
            <a:r>
              <a:rPr lang="hr-HR" dirty="0" smtClean="0"/>
              <a:t>)</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19</a:t>
            </a:fld>
            <a:endParaRPr lang="hr-HR"/>
          </a:p>
        </p:txBody>
      </p:sp>
    </p:spTree>
    <p:extLst>
      <p:ext uri="{BB962C8B-B14F-4D97-AF65-F5344CB8AC3E}">
        <p14:creationId xmlns:p14="http://schemas.microsoft.com/office/powerpoint/2010/main" val="268035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 NISPVU </a:t>
            </a:r>
            <a:r>
              <a:rPr lang="hr-HR" smtClean="0"/>
              <a:t>do NISPUSŠ</a:t>
            </a:r>
            <a:endParaRPr lang="hr-HR" dirty="0"/>
          </a:p>
        </p:txBody>
      </p:sp>
      <p:sp>
        <p:nvSpPr>
          <p:cNvPr id="3" name="Content Placeholder 2"/>
          <p:cNvSpPr>
            <a:spLocks noGrp="1"/>
          </p:cNvSpPr>
          <p:nvPr>
            <p:ph idx="1"/>
          </p:nvPr>
        </p:nvSpPr>
        <p:spPr/>
        <p:txBody>
          <a:bodyPr/>
          <a:lstStyle/>
          <a:p>
            <a:r>
              <a:rPr lang="hr-HR" dirty="0" smtClean="0"/>
              <a:t>Nacionalni informacijski sustav prijava na visoka učilišta</a:t>
            </a:r>
          </a:p>
          <a:p>
            <a:r>
              <a:rPr lang="hr-HR" dirty="0" smtClean="0"/>
              <a:t>Prva provedba upisa 2010.</a:t>
            </a:r>
          </a:p>
          <a:p>
            <a:r>
              <a:rPr lang="hr-HR" dirty="0" smtClean="0"/>
              <a:t>Osnovne prednosti</a:t>
            </a:r>
          </a:p>
          <a:p>
            <a:pPr lvl="1"/>
            <a:r>
              <a:rPr lang="hr-HR" dirty="0" smtClean="0"/>
              <a:t>Više mogućnosti za prijavu</a:t>
            </a:r>
          </a:p>
          <a:p>
            <a:pPr lvl="1"/>
            <a:r>
              <a:rPr lang="hr-HR" dirty="0" smtClean="0"/>
              <a:t>Bez troškova za kandidate (osim DPPZVS)</a:t>
            </a:r>
          </a:p>
          <a:p>
            <a:pPr lvl="1"/>
            <a:r>
              <a:rPr lang="hr-HR" dirty="0" smtClean="0"/>
              <a:t>Jednostavniji i </a:t>
            </a:r>
            <a:r>
              <a:rPr lang="hr-HR" dirty="0" err="1" smtClean="0"/>
              <a:t>transparentniji</a:t>
            </a:r>
            <a:r>
              <a:rPr lang="hr-HR" dirty="0" smtClean="0"/>
              <a:t> proces</a:t>
            </a:r>
          </a:p>
          <a:p>
            <a:pPr lvl="1"/>
            <a:r>
              <a:rPr lang="hr-HR" dirty="0" smtClean="0"/>
              <a:t>100% </a:t>
            </a:r>
            <a:r>
              <a:rPr lang="hr-HR" dirty="0" err="1" smtClean="0"/>
              <a:t>online</a:t>
            </a:r>
            <a:endParaRPr lang="hr-HR" dirty="0" smtClean="0"/>
          </a:p>
          <a:p>
            <a:endParaRPr lang="hr-HR" dirty="0" smtClean="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a:t>
            </a:fld>
            <a:endParaRPr lang="hr-HR"/>
          </a:p>
        </p:txBody>
      </p:sp>
    </p:spTree>
    <p:extLst>
      <p:ext uri="{BB962C8B-B14F-4D97-AF65-F5344CB8AC3E}">
        <p14:creationId xmlns:p14="http://schemas.microsoft.com/office/powerpoint/2010/main" val="2788109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ea typeface="Verdana"/>
                <a:cs typeface="Verdana"/>
              </a:rPr>
              <a:t>Kandidati s teškoćama u razvoju</a:t>
            </a:r>
            <a:endParaRPr lang="en-US">
              <a:ea typeface="Verdana"/>
              <a:cs typeface="Verdana"/>
            </a:endParaRPr>
          </a:p>
        </p:txBody>
      </p:sp>
      <p:sp>
        <p:nvSpPr>
          <p:cNvPr id="3" name="Content Placeholder 2"/>
          <p:cNvSpPr>
            <a:spLocks noGrp="1"/>
          </p:cNvSpPr>
          <p:nvPr>
            <p:ph idx="1"/>
          </p:nvPr>
        </p:nvSpPr>
        <p:spPr/>
        <p:txBody>
          <a:bodyPr/>
          <a:lstStyle/>
          <a:p>
            <a:r>
              <a:rPr lang="en-US">
                <a:ea typeface="Verdana"/>
                <a:cs typeface="Verdana"/>
              </a:rPr>
              <a:t>Javljaju se Uredu državne uprave ili Gradskome uredu za obrazovanje, kulturu šport grada Zagreba koji će pomoći pri odabiru škole i programa</a:t>
            </a:r>
          </a:p>
          <a:p>
            <a:endParaRPr lang="en-US">
              <a:ea typeface="Verdana"/>
              <a:cs typeface="Verdana"/>
            </a:endParaRPr>
          </a:p>
          <a:p>
            <a:r>
              <a:rPr lang="en-US">
                <a:ea typeface="Verdana"/>
                <a:cs typeface="Verdana"/>
              </a:rPr>
              <a:t>Odabrana srednja škola ih evidentira kao kandidate s izravnim upisom</a:t>
            </a:r>
          </a:p>
          <a:p>
            <a:endParaRPr lang="en-US"/>
          </a:p>
        </p:txBody>
      </p:sp>
      <p:sp>
        <p:nvSpPr>
          <p:cNvPr id="4" name="Slide Number Placeholder 3"/>
          <p:cNvSpPr>
            <a:spLocks noGrp="1"/>
          </p:cNvSpPr>
          <p:nvPr>
            <p:ph type="sldNum" sz="quarter" idx="12"/>
          </p:nvPr>
        </p:nvSpPr>
        <p:spPr/>
        <p:txBody>
          <a:bodyPr/>
          <a:lstStyle/>
          <a:p>
            <a:pPr>
              <a:defRPr/>
            </a:pPr>
            <a:fld id="{3B595ACF-15CC-4102-808E-2F78DFC12E83}" type="slidenum">
              <a:rPr lang="hr-HR"/>
              <a:pPr>
                <a:defRPr/>
              </a:pPr>
              <a:t>20</a:t>
            </a:fld>
            <a:endParaRPr lang="hr-HR"/>
          </a:p>
        </p:txBody>
      </p:sp>
    </p:spTree>
    <p:extLst>
      <p:ext uri="{BB962C8B-B14F-4D97-AF65-F5344CB8AC3E}">
        <p14:creationId xmlns:p14="http://schemas.microsoft.com/office/powerpoint/2010/main" val="1799765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Kandidati koji žive u otežanim uvjetima </a:t>
            </a:r>
          </a:p>
        </p:txBody>
      </p:sp>
      <p:sp>
        <p:nvSpPr>
          <p:cNvPr id="3" name="Content Placeholder 2"/>
          <p:cNvSpPr>
            <a:spLocks noGrp="1"/>
          </p:cNvSpPr>
          <p:nvPr>
            <p:ph idx="1"/>
          </p:nvPr>
        </p:nvSpPr>
        <p:spPr/>
        <p:txBody>
          <a:bodyPr/>
          <a:lstStyle/>
          <a:p>
            <a:r>
              <a:rPr lang="hr-HR" dirty="0"/>
              <a:t>Kandidatu koji živi u otežanim uvjetima uzrokovanim ekonomskim, socijalnim te odgojnim čimbenicima koji su mogli utjecati na uspjeh u osnovnoj školi, dodaje se jedan bod na broj bodova koji je utvrđen tijekom postupka vrjednovanja. S tako utvrđenim brojem bodova kandidat se rangira na ukupnoj ljestvici poretka. </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21</a:t>
            </a:fld>
            <a:endParaRPr lang="hr-HR"/>
          </a:p>
        </p:txBody>
      </p:sp>
    </p:spTree>
    <p:extLst>
      <p:ext uri="{BB962C8B-B14F-4D97-AF65-F5344CB8AC3E}">
        <p14:creationId xmlns:p14="http://schemas.microsoft.com/office/powerpoint/2010/main" val="3543386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Kandidati koji žive u otežanim uvjetima </a:t>
            </a:r>
          </a:p>
        </p:txBody>
      </p:sp>
      <p:sp>
        <p:nvSpPr>
          <p:cNvPr id="3" name="Content Placeholder 2"/>
          <p:cNvSpPr>
            <a:spLocks noGrp="1"/>
          </p:cNvSpPr>
          <p:nvPr>
            <p:ph idx="1"/>
          </p:nvPr>
        </p:nvSpPr>
        <p:spPr>
          <a:xfrm>
            <a:off x="566737" y="1916113"/>
            <a:ext cx="8325743" cy="3844925"/>
          </a:xfrm>
        </p:spPr>
        <p:txBody>
          <a:bodyPr/>
          <a:lstStyle/>
          <a:p>
            <a:r>
              <a:rPr lang="hr-HR" dirty="0" smtClean="0"/>
              <a:t>živi </a:t>
            </a:r>
            <a:r>
              <a:rPr lang="hr-HR" dirty="0"/>
              <a:t>uz jednoga i/ili oba roditelja s dugotrajnom teškom </a:t>
            </a:r>
            <a:r>
              <a:rPr lang="hr-HR" dirty="0" smtClean="0"/>
              <a:t>bolesti</a:t>
            </a:r>
            <a:endParaRPr lang="hr-HR" dirty="0"/>
          </a:p>
          <a:p>
            <a:pPr lvl="1"/>
            <a:r>
              <a:rPr lang="hr-HR" dirty="0"/>
              <a:t>d</a:t>
            </a:r>
            <a:r>
              <a:rPr lang="hr-HR" dirty="0" smtClean="0"/>
              <a:t>onijeti liječničku </a:t>
            </a:r>
            <a:r>
              <a:rPr lang="hr-HR" dirty="0"/>
              <a:t>potvrdu o dugotrajnoj težoj bolesti jednoga i/ili oba roditelja; </a:t>
            </a:r>
          </a:p>
          <a:p>
            <a:r>
              <a:rPr lang="hr-HR" dirty="0" smtClean="0"/>
              <a:t>živi </a:t>
            </a:r>
            <a:r>
              <a:rPr lang="hr-HR" dirty="0"/>
              <a:t>uz dugotrajno nezaposlena oba roditelja, u smislu članka 2. </a:t>
            </a:r>
            <a:r>
              <a:rPr lang="hr-HR" i="1" dirty="0"/>
              <a:t>Zakona o poticanju zapošljavanja </a:t>
            </a:r>
            <a:endParaRPr lang="hr-HR" i="1" dirty="0" smtClean="0"/>
          </a:p>
          <a:p>
            <a:pPr lvl="1"/>
            <a:r>
              <a:rPr lang="hr-HR" dirty="0" smtClean="0"/>
              <a:t>donijeti potvrdu </a:t>
            </a:r>
            <a:r>
              <a:rPr lang="hr-HR" dirty="0"/>
              <a:t>o dugotrajnoj nezaposlenosti oba roditelja iz područnog ureda Hrvatskog zavoda za </a:t>
            </a:r>
            <a:r>
              <a:rPr lang="hr-HR" dirty="0" smtClean="0"/>
              <a:t>zapošljavanje </a:t>
            </a:r>
            <a:endParaRPr lang="hr-HR" dirty="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22</a:t>
            </a:fld>
            <a:endParaRPr lang="hr-HR"/>
          </a:p>
        </p:txBody>
      </p:sp>
    </p:spTree>
    <p:extLst>
      <p:ext uri="{BB962C8B-B14F-4D97-AF65-F5344CB8AC3E}">
        <p14:creationId xmlns:p14="http://schemas.microsoft.com/office/powerpoint/2010/main" val="3801697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Kandidati koji žive u otežanim uvjetima </a:t>
            </a:r>
          </a:p>
        </p:txBody>
      </p:sp>
      <p:sp>
        <p:nvSpPr>
          <p:cNvPr id="3" name="Content Placeholder 2"/>
          <p:cNvSpPr>
            <a:spLocks noGrp="1"/>
          </p:cNvSpPr>
          <p:nvPr>
            <p:ph idx="1"/>
          </p:nvPr>
        </p:nvSpPr>
        <p:spPr>
          <a:xfrm>
            <a:off x="566737" y="1916113"/>
            <a:ext cx="8469759" cy="3844925"/>
          </a:xfrm>
        </p:spPr>
        <p:txBody>
          <a:bodyPr/>
          <a:lstStyle/>
          <a:p>
            <a:r>
              <a:rPr lang="hr-HR" dirty="0" smtClean="0"/>
              <a:t>živi </a:t>
            </a:r>
            <a:r>
              <a:rPr lang="hr-HR" dirty="0"/>
              <a:t>uz samohranoga roditelja (roditelj koji nije u braku i ne živi u izvanbračnoj zajednici, a sam skrbi i uzdržava svoje dijete) korisnika socijalne skrbi, u smislu članaka 27. i 30. </a:t>
            </a:r>
            <a:r>
              <a:rPr lang="hr-HR" i="1" dirty="0"/>
              <a:t>Zakona o socijalnoj skrbi </a:t>
            </a:r>
            <a:endParaRPr lang="hr-HR" dirty="0"/>
          </a:p>
          <a:p>
            <a:pPr lvl="1"/>
            <a:r>
              <a:rPr lang="hr-HR" dirty="0" smtClean="0"/>
              <a:t>donijeti potvrdu </a:t>
            </a:r>
            <a:r>
              <a:rPr lang="hr-HR" dirty="0"/>
              <a:t>o korištenju socijalne pomoći; rješenje ili drugi upravni akt centra za socijalnu skrb ili nadležnoga tijela </a:t>
            </a:r>
            <a:r>
              <a:rPr lang="hr-HR" dirty="0" smtClean="0"/>
              <a:t>o </a:t>
            </a:r>
            <a:r>
              <a:rPr lang="hr-HR" dirty="0"/>
              <a:t>pravu samohranoga roditelja u statusu socijalne skrbi izdanih od ovlaštenih službi u zdravstvu, socijalnoj skrbi i za zapošljavanje </a:t>
            </a:r>
          </a:p>
          <a:p>
            <a:endParaRPr lang="hr-HR" dirty="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23</a:t>
            </a:fld>
            <a:endParaRPr lang="hr-HR"/>
          </a:p>
        </p:txBody>
      </p:sp>
    </p:spTree>
    <p:extLst>
      <p:ext uri="{BB962C8B-B14F-4D97-AF65-F5344CB8AC3E}">
        <p14:creationId xmlns:p14="http://schemas.microsoft.com/office/powerpoint/2010/main" val="3987831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Kandidati koji žive u otežanim uvjetima </a:t>
            </a:r>
          </a:p>
        </p:txBody>
      </p:sp>
      <p:sp>
        <p:nvSpPr>
          <p:cNvPr id="3" name="Content Placeholder 2"/>
          <p:cNvSpPr>
            <a:spLocks noGrp="1"/>
          </p:cNvSpPr>
          <p:nvPr>
            <p:ph idx="1"/>
          </p:nvPr>
        </p:nvSpPr>
        <p:spPr>
          <a:xfrm>
            <a:off x="566737" y="1916113"/>
            <a:ext cx="8325743" cy="3844925"/>
          </a:xfrm>
        </p:spPr>
        <p:txBody>
          <a:bodyPr/>
          <a:lstStyle/>
          <a:p>
            <a:r>
              <a:rPr lang="pl-PL" dirty="0" smtClean="0"/>
              <a:t>ako </a:t>
            </a:r>
            <a:r>
              <a:rPr lang="pl-PL" dirty="0"/>
              <a:t>je kandidatu jedan roditelj </a:t>
            </a:r>
            <a:r>
              <a:rPr lang="pl-PL" dirty="0" smtClean="0"/>
              <a:t>preminuo</a:t>
            </a:r>
          </a:p>
          <a:p>
            <a:pPr lvl="1"/>
            <a:r>
              <a:rPr lang="pl-PL" dirty="0"/>
              <a:t>d</a:t>
            </a:r>
            <a:r>
              <a:rPr lang="pl-PL" dirty="0" smtClean="0"/>
              <a:t>onijeti presliku smrtovnice </a:t>
            </a:r>
            <a:endParaRPr lang="pl-PL" dirty="0"/>
          </a:p>
          <a:p>
            <a:r>
              <a:rPr lang="hr-HR" dirty="0" smtClean="0"/>
              <a:t>ako </a:t>
            </a:r>
            <a:r>
              <a:rPr lang="hr-HR" dirty="0"/>
              <a:t>je kandidat dijete bez roditelja ili odgovarajuće roditeljske skrbi, u smislu čl. 27. </a:t>
            </a:r>
            <a:r>
              <a:rPr lang="hr-HR" i="1" dirty="0"/>
              <a:t>Zakona o socijalnoj </a:t>
            </a:r>
            <a:r>
              <a:rPr lang="hr-HR" i="1" dirty="0" smtClean="0"/>
              <a:t>skrbi</a:t>
            </a:r>
            <a:endParaRPr lang="hr-HR" dirty="0"/>
          </a:p>
          <a:p>
            <a:pPr lvl="1"/>
            <a:r>
              <a:rPr lang="hr-HR" dirty="0"/>
              <a:t>d</a:t>
            </a:r>
            <a:r>
              <a:rPr lang="hr-HR" dirty="0" smtClean="0"/>
              <a:t>onijeti potvrdu </a:t>
            </a:r>
            <a:r>
              <a:rPr lang="hr-HR" dirty="0"/>
              <a:t>nadležnoga centra za socijalnu skrb da je kandidat korisnik socijalne skrbi. </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24</a:t>
            </a:fld>
            <a:endParaRPr lang="hr-HR"/>
          </a:p>
        </p:txBody>
      </p:sp>
    </p:spTree>
    <p:extLst>
      <p:ext uri="{BB962C8B-B14F-4D97-AF65-F5344CB8AC3E}">
        <p14:creationId xmlns:p14="http://schemas.microsoft.com/office/powerpoint/2010/main" val="2555676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Školovanje u inozemstvu</a:t>
            </a:r>
            <a:endParaRPr lang="hr-HR" dirty="0"/>
          </a:p>
        </p:txBody>
      </p:sp>
      <p:sp>
        <p:nvSpPr>
          <p:cNvPr id="3" name="Content Placeholder 2"/>
          <p:cNvSpPr>
            <a:spLocks noGrp="1"/>
          </p:cNvSpPr>
          <p:nvPr>
            <p:ph idx="1"/>
          </p:nvPr>
        </p:nvSpPr>
        <p:spPr/>
        <p:txBody>
          <a:bodyPr/>
          <a:lstStyle/>
          <a:p>
            <a:r>
              <a:rPr lang="hr-HR" dirty="0" smtClean="0"/>
              <a:t>donijeti svjedodžbe svakog razreda (5.-8.) – razrednik unosi ocjene u sustav</a:t>
            </a:r>
          </a:p>
          <a:p>
            <a:r>
              <a:rPr lang="hr-HR" dirty="0" smtClean="0"/>
              <a:t>ako je dva od posljednja tri razreda završio u inozemstvu – izravan upis</a:t>
            </a:r>
          </a:p>
          <a:p>
            <a:pPr lvl="1"/>
            <a:r>
              <a:rPr lang="hr-HR" dirty="0"/>
              <a:t>d</a:t>
            </a:r>
            <a:r>
              <a:rPr lang="hr-HR" dirty="0" smtClean="0"/>
              <a:t>onijeti dokaze o boravku u inozemstvu – potvrdu u prijavi i odjavi boravka u inozemstvu  </a:t>
            </a:r>
            <a:endParaRPr lang="hr-HR" dirty="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25</a:t>
            </a:fld>
            <a:endParaRPr lang="hr-HR"/>
          </a:p>
        </p:txBody>
      </p:sp>
    </p:spTree>
    <p:extLst>
      <p:ext uri="{BB962C8B-B14F-4D97-AF65-F5344CB8AC3E}">
        <p14:creationId xmlns:p14="http://schemas.microsoft.com/office/powerpoint/2010/main" val="786738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Upis </a:t>
            </a:r>
            <a:r>
              <a:rPr lang="pl-PL" dirty="0" smtClean="0"/>
              <a:t>na osnovi </a:t>
            </a:r>
            <a:r>
              <a:rPr lang="pl-PL" dirty="0"/>
              <a:t>programa za Rome </a:t>
            </a:r>
            <a:endParaRPr lang="hr-HR" dirty="0"/>
          </a:p>
        </p:txBody>
      </p:sp>
      <p:sp>
        <p:nvSpPr>
          <p:cNvPr id="3" name="Content Placeholder 2"/>
          <p:cNvSpPr>
            <a:spLocks noGrp="1"/>
          </p:cNvSpPr>
          <p:nvPr>
            <p:ph idx="1"/>
          </p:nvPr>
        </p:nvSpPr>
        <p:spPr/>
        <p:txBody>
          <a:bodyPr/>
          <a:lstStyle/>
          <a:p>
            <a:r>
              <a:rPr lang="hr-HR" dirty="0"/>
              <a:t>Kandidatu za upis, koji je pripadnik romske nacionalne manjine, a živi u uvjetima koji su mogli utjecati na njegov uspjeh u osnovnoj školi, dodaje se jedan bod na broj bodova koji je utvrđen tijekom postupka vrednovanja. S tako utvrđenim brojem bodova kandidat se rangira na ukupnoj ljestvici poretka </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26</a:t>
            </a:fld>
            <a:endParaRPr lang="hr-HR"/>
          </a:p>
        </p:txBody>
      </p:sp>
    </p:spTree>
    <p:extLst>
      <p:ext uri="{BB962C8B-B14F-4D97-AF65-F5344CB8AC3E}">
        <p14:creationId xmlns:p14="http://schemas.microsoft.com/office/powerpoint/2010/main" val="2957901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Upis </a:t>
            </a:r>
            <a:r>
              <a:rPr lang="pl-PL" dirty="0" smtClean="0"/>
              <a:t>na osnovi </a:t>
            </a:r>
            <a:r>
              <a:rPr lang="pl-PL" dirty="0"/>
              <a:t>programa za Rome </a:t>
            </a:r>
            <a:endParaRPr lang="hr-HR" dirty="0"/>
          </a:p>
        </p:txBody>
      </p:sp>
      <p:sp>
        <p:nvSpPr>
          <p:cNvPr id="3" name="Content Placeholder 2"/>
          <p:cNvSpPr>
            <a:spLocks noGrp="1"/>
          </p:cNvSpPr>
          <p:nvPr>
            <p:ph idx="1"/>
          </p:nvPr>
        </p:nvSpPr>
        <p:spPr>
          <a:xfrm>
            <a:off x="566738" y="1916113"/>
            <a:ext cx="8253734" cy="3844925"/>
          </a:xfrm>
        </p:spPr>
        <p:txBody>
          <a:bodyPr/>
          <a:lstStyle/>
          <a:p>
            <a:r>
              <a:rPr lang="hr-HR" dirty="0" smtClean="0"/>
              <a:t>donijeti</a:t>
            </a:r>
            <a:endParaRPr lang="hr-HR" dirty="0"/>
          </a:p>
          <a:p>
            <a:pPr lvl="1"/>
            <a:r>
              <a:rPr lang="hr-HR" dirty="0"/>
              <a:t>preporuku Vijeća romske nacionalne manjine odnosno registrirane romske </a:t>
            </a:r>
            <a:r>
              <a:rPr lang="hr-HR" dirty="0" smtClean="0"/>
              <a:t>udruge </a:t>
            </a:r>
            <a:endParaRPr lang="hr-HR" dirty="0"/>
          </a:p>
          <a:p>
            <a:pPr lvl="1"/>
            <a:r>
              <a:rPr lang="pl-PL" dirty="0" smtClean="0"/>
              <a:t>preporuku </a:t>
            </a:r>
            <a:r>
              <a:rPr lang="pl-PL" dirty="0"/>
              <a:t>nadležnoga centra za socijalnu </a:t>
            </a:r>
            <a:r>
              <a:rPr lang="pl-PL" dirty="0" smtClean="0"/>
              <a:t>skrb </a:t>
            </a:r>
            <a:endParaRPr lang="pl-PL" dirty="0"/>
          </a:p>
          <a:p>
            <a:pPr lvl="1"/>
            <a:r>
              <a:rPr lang="hr-HR" dirty="0" smtClean="0"/>
              <a:t>mišljenje </a:t>
            </a:r>
            <a:r>
              <a:rPr lang="hr-HR" dirty="0"/>
              <a:t>službe za profesionalno usmjeravanje Hrvatskog zavoda za zapošljavanje o sposobnostima i motivaciji kandidata za najmanje tri primjerena programa obrazovanja. </a:t>
            </a: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27</a:t>
            </a:fld>
            <a:endParaRPr lang="hr-HR"/>
          </a:p>
        </p:txBody>
      </p:sp>
    </p:spTree>
    <p:extLst>
      <p:ext uri="{BB962C8B-B14F-4D97-AF65-F5344CB8AC3E}">
        <p14:creationId xmlns:p14="http://schemas.microsoft.com/office/powerpoint/2010/main" val="705475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Vezani obrti</a:t>
            </a:r>
            <a:endParaRPr lang="hr-HR" dirty="0"/>
          </a:p>
        </p:txBody>
      </p:sp>
      <p:sp>
        <p:nvSpPr>
          <p:cNvPr id="3" name="Content Placeholder 2"/>
          <p:cNvSpPr>
            <a:spLocks noGrp="1"/>
          </p:cNvSpPr>
          <p:nvPr>
            <p:ph idx="1"/>
          </p:nvPr>
        </p:nvSpPr>
        <p:spPr/>
        <p:txBody>
          <a:bodyPr/>
          <a:lstStyle/>
          <a:p>
            <a:r>
              <a:rPr lang="hr-HR" dirty="0"/>
              <a:t>Izravan upis u programe obrazovanja za vezane obrte imaju djeca obrtnika koja se upisuju u program istovjetan obrtu kojim se bave roditelji ili </a:t>
            </a:r>
            <a:r>
              <a:rPr lang="hr-HR" dirty="0" smtClean="0"/>
              <a:t>skrbnici</a:t>
            </a:r>
            <a:r>
              <a:rPr lang="hr-HR" dirty="0"/>
              <a:t>, ako ispunjavaju ostale uvjete za upis koje utvrđuje škola. </a:t>
            </a:r>
            <a:endParaRPr lang="hr-HR" dirty="0" smtClean="0"/>
          </a:p>
          <a:p>
            <a:pPr lvl="1"/>
            <a:r>
              <a:rPr lang="hr-HR" dirty="0" smtClean="0"/>
              <a:t>Donijeti ovjerenu presliku </a:t>
            </a:r>
            <a:r>
              <a:rPr lang="hr-HR" dirty="0"/>
              <a:t>obrtnice roditelja ili skrbnika kojim dokazuju vrstu obrta kojim se </a:t>
            </a:r>
            <a:r>
              <a:rPr lang="hr-HR" dirty="0" smtClean="0"/>
              <a:t>bave</a:t>
            </a:r>
          </a:p>
          <a:p>
            <a:pPr lvl="1"/>
            <a:r>
              <a:rPr lang="hr-HR" dirty="0" smtClean="0"/>
              <a:t>Ako treba, i </a:t>
            </a:r>
            <a:r>
              <a:rPr lang="hr-HR" smtClean="0"/>
              <a:t>liječničku potvrdu</a:t>
            </a:r>
            <a:endParaRPr lang="hr-HR" dirty="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28</a:t>
            </a:fld>
            <a:endParaRPr lang="hr-HR"/>
          </a:p>
        </p:txBody>
      </p:sp>
    </p:spTree>
    <p:extLst>
      <p:ext uri="{BB962C8B-B14F-4D97-AF65-F5344CB8AC3E}">
        <p14:creationId xmlns:p14="http://schemas.microsoft.com/office/powerpoint/2010/main" val="4192623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2624981" y="2038425"/>
            <a:ext cx="8001000" cy="3844925"/>
          </a:xfrm>
        </p:spPr>
        <p:txBody>
          <a:bodyPr/>
          <a:lstStyle/>
          <a:p>
            <a:endParaRPr lang="hr-H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29</a:t>
            </a:fld>
            <a:endParaRPr lang="hr-HR"/>
          </a:p>
        </p:txBody>
      </p:sp>
      <p:pic>
        <p:nvPicPr>
          <p:cNvPr id="1026" name="Picture 2" descr="C:\Users\vedran.FER\AppData\Local\Microsoft\Windows\Temporary Internet Files\Content.IE5\ASEXU69L\MP90031559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29236"/>
            <a:ext cx="8244432" cy="542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49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NISPVU ukupna ocjena</a:t>
            </a:r>
            <a:endParaRPr lang="hr-HR" dirty="0"/>
          </a:p>
        </p:txBody>
      </p:sp>
      <p:sp>
        <p:nvSpPr>
          <p:cNvPr id="3" name="Content Placeholder 2"/>
          <p:cNvSpPr>
            <a:spLocks noGrp="1"/>
          </p:cNvSpPr>
          <p:nvPr>
            <p:ph idx="1"/>
          </p:nvPr>
        </p:nvSpPr>
        <p:spPr/>
        <p:txBody>
          <a:bodyPr/>
          <a:lstStyle/>
          <a:p>
            <a:r>
              <a:rPr lang="hr-HR" dirty="0" smtClean="0"/>
              <a:t>Zadovoljni učenici</a:t>
            </a:r>
          </a:p>
          <a:p>
            <a:r>
              <a:rPr lang="hr-HR" dirty="0" smtClean="0"/>
              <a:t>Zadovoljna VU</a:t>
            </a:r>
          </a:p>
          <a:p>
            <a:r>
              <a:rPr lang="hr-HR" dirty="0" smtClean="0"/>
              <a:t>Zadovoljne SŠ</a:t>
            </a:r>
          </a:p>
          <a:p>
            <a:endParaRPr lang="hr-HR" dirty="0" smtClean="0"/>
          </a:p>
          <a:p>
            <a:r>
              <a:rPr lang="hr-HR" dirty="0"/>
              <a:t>a</a:t>
            </a:r>
            <a:r>
              <a:rPr lang="hr-HR" dirty="0" smtClean="0"/>
              <a:t>li i poneki problem:</a:t>
            </a:r>
          </a:p>
          <a:p>
            <a:pPr lvl="1"/>
            <a:r>
              <a:rPr lang="hr-HR" dirty="0" smtClean="0"/>
              <a:t>Neažurnost podataka u e-matici</a:t>
            </a:r>
          </a:p>
          <a:p>
            <a:pPr lvl="1"/>
            <a:r>
              <a:rPr lang="hr-HR" dirty="0" smtClean="0"/>
              <a:t>Otpori nekih VU</a:t>
            </a:r>
          </a:p>
          <a:p>
            <a:endParaRPr lang="hr-HR" dirty="0" smtClean="0"/>
          </a:p>
          <a:p>
            <a:endParaRPr lang="hr-HR" dirty="0"/>
          </a:p>
        </p:txBody>
      </p:sp>
      <p:sp>
        <p:nvSpPr>
          <p:cNvPr id="4" name="Slide Number Placeholder 3"/>
          <p:cNvSpPr>
            <a:spLocks noGrp="1"/>
          </p:cNvSpPr>
          <p:nvPr>
            <p:ph type="sldNum" sz="quarter" idx="12"/>
          </p:nvPr>
        </p:nvSpPr>
        <p:spPr/>
        <p:txBody>
          <a:bodyPr/>
          <a:lstStyle/>
          <a:p>
            <a:pPr>
              <a:defRPr/>
            </a:pPr>
            <a:fld id="{7DADD6C5-131A-4FD4-BDD2-E07159E12EA7}" type="slidenum">
              <a:rPr lang="hr-HR" smtClean="0"/>
              <a:pPr>
                <a:defRPr/>
              </a:pPr>
              <a:t>3</a:t>
            </a:fld>
            <a:endParaRPr lang="hr-HR"/>
          </a:p>
        </p:txBody>
      </p:sp>
    </p:spTree>
    <p:extLst>
      <p:ext uri="{BB962C8B-B14F-4D97-AF65-F5344CB8AC3E}">
        <p14:creationId xmlns:p14="http://schemas.microsoft.com/office/powerpoint/2010/main" val="4185181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Izrada rang - lista</a:t>
            </a:r>
            <a:endParaRPr lang="hr-HR" dirty="0"/>
          </a:p>
        </p:txBody>
      </p:sp>
      <p:sp>
        <p:nvSpPr>
          <p:cNvPr id="6" name="Text Placeholder 5"/>
          <p:cNvSpPr>
            <a:spLocks noGrp="1"/>
          </p:cNvSpPr>
          <p:nvPr>
            <p:ph type="body" idx="1"/>
          </p:nvPr>
        </p:nvSpPr>
        <p:spPr/>
        <p:txBody>
          <a:bodyPr/>
          <a:lstStyle/>
          <a:p>
            <a:endParaRPr lang="hr-HR" dirty="0"/>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4</a:t>
            </a:fld>
            <a:endParaRPr lang="hr-HR"/>
          </a:p>
        </p:txBody>
      </p:sp>
    </p:spTree>
    <p:extLst>
      <p:ext uri="{BB962C8B-B14F-4D97-AF65-F5344CB8AC3E}">
        <p14:creationId xmlns:p14="http://schemas.microsoft.com/office/powerpoint/2010/main" val="2069409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Ivan Horvat – lista prioriteta</a:t>
            </a:r>
            <a:endParaRPr lang="hr-HR" dirty="0"/>
          </a:p>
        </p:txBody>
      </p:sp>
      <p:sp>
        <p:nvSpPr>
          <p:cNvPr id="3" name="Content Placeholder 2"/>
          <p:cNvSpPr>
            <a:spLocks noGrp="1"/>
          </p:cNvSpPr>
          <p:nvPr>
            <p:ph idx="1"/>
          </p:nvPr>
        </p:nvSpPr>
        <p:spPr/>
        <p:txBody>
          <a:bodyPr/>
          <a:lstStyle/>
          <a:p>
            <a:endParaRPr lang="hr-HR"/>
          </a:p>
        </p:txBody>
      </p:sp>
      <p:sp>
        <p:nvSpPr>
          <p:cNvPr id="4" name="Slide Number Placeholder 3"/>
          <p:cNvSpPr>
            <a:spLocks noGrp="1"/>
          </p:cNvSpPr>
          <p:nvPr>
            <p:ph type="sldNum" sz="quarter" idx="12"/>
          </p:nvPr>
        </p:nvSpPr>
        <p:spPr/>
        <p:txBody>
          <a:bodyPr/>
          <a:lstStyle/>
          <a:p>
            <a:pPr>
              <a:defRPr/>
            </a:pPr>
            <a:fld id="{3B595ACF-15CC-4102-808E-2F78DFC12E83}" type="slidenum">
              <a:rPr lang="hr-HR" smtClean="0"/>
              <a:pPr>
                <a:defRPr/>
              </a:pPr>
              <a:t>5</a:t>
            </a:fld>
            <a:endParaRPr lang="hr-HR"/>
          </a:p>
        </p:txBody>
      </p:sp>
      <p:graphicFrame>
        <p:nvGraphicFramePr>
          <p:cNvPr id="5" name="Table 4"/>
          <p:cNvGraphicFramePr>
            <a:graphicFrameLocks noGrp="1"/>
          </p:cNvGraphicFramePr>
          <p:nvPr>
            <p:extLst>
              <p:ext uri="{D42A27DB-BD31-4B8C-83A1-F6EECF244321}">
                <p14:modId xmlns:p14="http://schemas.microsoft.com/office/powerpoint/2010/main" val="1713099680"/>
              </p:ext>
            </p:extLst>
          </p:nvPr>
        </p:nvGraphicFramePr>
        <p:xfrm>
          <a:off x="179512" y="1888629"/>
          <a:ext cx="8856984" cy="4627164"/>
        </p:xfrm>
        <a:graphic>
          <a:graphicData uri="http://schemas.openxmlformats.org/drawingml/2006/table">
            <a:tbl>
              <a:tblPr firstRow="1" bandRow="1">
                <a:tableStyleId>{5C22544A-7EE6-4342-B048-85BDC9FD1C3A}</a:tableStyleId>
              </a:tblPr>
              <a:tblGrid>
                <a:gridCol w="1008112"/>
                <a:gridCol w="7848872"/>
              </a:tblGrid>
              <a:tr h="771516">
                <a:tc>
                  <a:txBody>
                    <a:bodyPr/>
                    <a:lstStyle/>
                    <a:p>
                      <a:r>
                        <a:rPr lang="hr-HR" sz="2300" dirty="0" err="1" smtClean="0"/>
                        <a:t>Prio</a:t>
                      </a:r>
                      <a:r>
                        <a:rPr lang="hr-HR" sz="2300" dirty="0" smtClean="0"/>
                        <a:t>-</a:t>
                      </a:r>
                      <a:r>
                        <a:rPr lang="hr-HR" sz="2300" dirty="0" err="1" smtClean="0"/>
                        <a:t>ritet</a:t>
                      </a:r>
                      <a:endParaRPr lang="hr-HR" sz="2300" dirty="0"/>
                    </a:p>
                  </a:txBody>
                  <a:tcPr marL="71435" marR="71435" marT="42858" marB="42858"/>
                </a:tc>
                <a:tc>
                  <a:txBody>
                    <a:bodyPr/>
                    <a:lstStyle/>
                    <a:p>
                      <a:r>
                        <a:rPr lang="hr-HR" sz="2300" dirty="0" smtClean="0"/>
                        <a:t>Škola i program</a:t>
                      </a:r>
                      <a:endParaRPr lang="hr-HR" sz="2300" dirty="0"/>
                    </a:p>
                  </a:txBody>
                  <a:tcPr marL="71435" marR="71435" marT="42858" marB="42858"/>
                </a:tc>
              </a:tr>
              <a:tr h="428616">
                <a:tc>
                  <a:txBody>
                    <a:bodyPr/>
                    <a:lstStyle/>
                    <a:p>
                      <a:r>
                        <a:rPr lang="hr-HR" sz="2300" dirty="0" smtClean="0"/>
                        <a:t>1.</a:t>
                      </a:r>
                      <a:endParaRPr lang="hr-HR" sz="2300" dirty="0"/>
                    </a:p>
                  </a:txBody>
                  <a:tcPr marL="71435" marR="71435" marT="42858" marB="428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2300" dirty="0" smtClean="0"/>
                        <a:t>I. gimnazija,</a:t>
                      </a:r>
                      <a:r>
                        <a:rPr lang="hr-HR" sz="2300" baseline="0" dirty="0" smtClean="0"/>
                        <a:t> opća gimnazija</a:t>
                      </a:r>
                      <a:endParaRPr lang="hr-HR" sz="2300" dirty="0"/>
                    </a:p>
                  </a:txBody>
                  <a:tcPr marL="71435" marR="71435" marT="42858" marB="42858"/>
                </a:tc>
              </a:tr>
              <a:tr h="428616">
                <a:tc>
                  <a:txBody>
                    <a:bodyPr/>
                    <a:lstStyle/>
                    <a:p>
                      <a:r>
                        <a:rPr lang="hr-HR" sz="2300" dirty="0" smtClean="0"/>
                        <a:t>2.</a:t>
                      </a:r>
                      <a:endParaRPr lang="hr-HR" sz="2300" dirty="0"/>
                    </a:p>
                  </a:txBody>
                  <a:tcPr marL="71435" marR="71435" marT="42858" marB="428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2300" dirty="0" smtClean="0"/>
                        <a:t>II. gimnazija, opća gimnazija</a:t>
                      </a:r>
                    </a:p>
                  </a:txBody>
                  <a:tcPr marL="71435" marR="71435" marT="42858" marB="42858"/>
                </a:tc>
              </a:tr>
              <a:tr h="428616">
                <a:tc>
                  <a:txBody>
                    <a:bodyPr/>
                    <a:lstStyle/>
                    <a:p>
                      <a:r>
                        <a:rPr lang="hr-HR" sz="2300" dirty="0" smtClean="0"/>
                        <a:t>3.</a:t>
                      </a:r>
                      <a:endParaRPr lang="hr-HR" sz="2300" dirty="0"/>
                    </a:p>
                  </a:txBody>
                  <a:tcPr marL="71435" marR="71435" marT="42858" marB="428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2300" dirty="0" smtClean="0"/>
                        <a:t>III.</a:t>
                      </a:r>
                      <a:r>
                        <a:rPr lang="hr-HR" sz="2300" baseline="0" dirty="0" smtClean="0"/>
                        <a:t> gimnazija, </a:t>
                      </a:r>
                      <a:r>
                        <a:rPr lang="hr-HR" sz="2300" dirty="0" smtClean="0"/>
                        <a:t>opća gimnazija</a:t>
                      </a:r>
                    </a:p>
                  </a:txBody>
                  <a:tcPr marL="71435" marR="71435" marT="42858" marB="42858"/>
                </a:tc>
              </a:tr>
              <a:tr h="428616">
                <a:tc>
                  <a:txBody>
                    <a:bodyPr/>
                    <a:lstStyle/>
                    <a:p>
                      <a:r>
                        <a:rPr lang="hr-HR" sz="2300" dirty="0" smtClean="0"/>
                        <a:t>4.</a:t>
                      </a:r>
                      <a:endParaRPr lang="hr-HR" sz="2300" dirty="0"/>
                    </a:p>
                  </a:txBody>
                  <a:tcPr marL="71435" marR="71435" marT="42858" marB="428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2300" dirty="0" smtClean="0"/>
                        <a:t>I. gimnazija,</a:t>
                      </a:r>
                      <a:r>
                        <a:rPr lang="hr-HR" sz="2300" baseline="0" dirty="0" smtClean="0"/>
                        <a:t> prirodoslovno-matematička gimnazija</a:t>
                      </a:r>
                      <a:endParaRPr lang="hr-HR" sz="2300" dirty="0"/>
                    </a:p>
                  </a:txBody>
                  <a:tcPr marL="71435" marR="71435" marT="42858" marB="42858"/>
                </a:tc>
              </a:tr>
              <a:tr h="428616">
                <a:tc>
                  <a:txBody>
                    <a:bodyPr/>
                    <a:lstStyle/>
                    <a:p>
                      <a:r>
                        <a:rPr lang="hr-HR" sz="2300" dirty="0" smtClean="0"/>
                        <a:t>5.</a:t>
                      </a:r>
                      <a:endParaRPr lang="hr-HR" sz="2300" dirty="0"/>
                    </a:p>
                  </a:txBody>
                  <a:tcPr marL="71435" marR="71435" marT="42858" marB="428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2300" dirty="0" smtClean="0"/>
                        <a:t>II. gimnazija,</a:t>
                      </a:r>
                      <a:r>
                        <a:rPr lang="hr-HR" sz="2300" baseline="0" dirty="0" smtClean="0"/>
                        <a:t> prirodoslovno-matematička gimnazija</a:t>
                      </a:r>
                      <a:endParaRPr lang="hr-HR" sz="2300" dirty="0" smtClean="0"/>
                    </a:p>
                  </a:txBody>
                  <a:tcPr marL="71435" marR="71435" marT="42858" marB="42858"/>
                </a:tc>
              </a:tr>
              <a:tr h="372635">
                <a:tc>
                  <a:txBody>
                    <a:bodyPr/>
                    <a:lstStyle/>
                    <a:p>
                      <a:r>
                        <a:rPr lang="hr-HR" sz="2300" dirty="0" smtClean="0"/>
                        <a:t>6.</a:t>
                      </a:r>
                      <a:endParaRPr lang="hr-HR" sz="2300" dirty="0"/>
                    </a:p>
                  </a:txBody>
                  <a:tcPr marL="71435" marR="71435" marT="42858" marB="428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2300" dirty="0" smtClean="0"/>
                        <a:t>III.</a:t>
                      </a:r>
                      <a:r>
                        <a:rPr lang="hr-HR" sz="2300" baseline="0" dirty="0" smtClean="0"/>
                        <a:t> gimnazija</a:t>
                      </a:r>
                      <a:r>
                        <a:rPr lang="hr-HR" sz="2300" dirty="0" smtClean="0"/>
                        <a:t>,</a:t>
                      </a:r>
                      <a:r>
                        <a:rPr lang="hr-HR" sz="2300" baseline="0" dirty="0" smtClean="0"/>
                        <a:t> prirodoslovno-matematička gimnazija</a:t>
                      </a:r>
                      <a:endParaRPr lang="hr-HR" sz="2300" dirty="0" smtClean="0"/>
                    </a:p>
                  </a:txBody>
                  <a:tcPr marL="71435" marR="71435" marT="42858" marB="42858"/>
                </a:tc>
              </a:tr>
              <a:tr h="428616">
                <a:tc>
                  <a:txBody>
                    <a:bodyPr/>
                    <a:lstStyle/>
                    <a:p>
                      <a:r>
                        <a:rPr lang="hr-HR" sz="2300" dirty="0" smtClean="0"/>
                        <a:t>7.</a:t>
                      </a:r>
                      <a:endParaRPr lang="hr-HR" sz="2300" dirty="0"/>
                    </a:p>
                  </a:txBody>
                  <a:tcPr marL="71435" marR="71435" marT="42858" marB="428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2300" dirty="0" smtClean="0"/>
                        <a:t>….</a:t>
                      </a:r>
                      <a:endParaRPr lang="hr-HR" sz="2300" dirty="0"/>
                    </a:p>
                  </a:txBody>
                  <a:tcPr marL="71435" marR="71435" marT="42858" marB="42858"/>
                </a:tc>
              </a:tr>
              <a:tr h="428616">
                <a:tc>
                  <a:txBody>
                    <a:bodyPr/>
                    <a:lstStyle/>
                    <a:p>
                      <a:endParaRPr lang="hr-HR" sz="2300" dirty="0"/>
                    </a:p>
                  </a:txBody>
                  <a:tcPr marL="71435" marR="71435" marT="42858" marB="428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r-HR" sz="2300" dirty="0"/>
                    </a:p>
                  </a:txBody>
                  <a:tcPr marL="71435" marR="71435" marT="42858" marB="42858"/>
                </a:tc>
              </a:tr>
            </a:tbl>
          </a:graphicData>
        </a:graphic>
      </p:graphicFrame>
    </p:spTree>
    <p:extLst>
      <p:ext uri="{BB962C8B-B14F-4D97-AF65-F5344CB8AC3E}">
        <p14:creationId xmlns:p14="http://schemas.microsoft.com/office/powerpoint/2010/main" val="3162323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8277" y="188640"/>
            <a:ext cx="8484212" cy="680294"/>
          </a:xfrm>
        </p:spPr>
        <p:txBody>
          <a:bodyPr/>
          <a:lstStyle/>
          <a:p>
            <a:pPr eaLnBrk="1" hangingPunct="1">
              <a:defRPr/>
            </a:pPr>
            <a:r>
              <a:rPr lang="hr-HR" dirty="0" smtClean="0">
                <a:cs typeface="+mj-cs"/>
                <a:sym typeface="Trebuchet MS" pitchFamily="1" charset="0"/>
              </a:rPr>
              <a:t>Plasmani po školama i programima</a:t>
            </a:r>
            <a:endParaRPr lang="hr-HR" dirty="0">
              <a:cs typeface="+mj-cs"/>
              <a:sym typeface="Trebuchet MS" pitchFamily="1" charset="0"/>
            </a:endParaRPr>
          </a:p>
        </p:txBody>
      </p:sp>
      <p:sp>
        <p:nvSpPr>
          <p:cNvPr id="4" name="Slide Number Placeholder 3"/>
          <p:cNvSpPr>
            <a:spLocks noGrp="1"/>
          </p:cNvSpPr>
          <p:nvPr>
            <p:ph type="sldNum" sz="quarter" idx="4294967295"/>
          </p:nvPr>
        </p:nvSpPr>
        <p:spPr/>
        <p:txBody>
          <a:bodyPr/>
          <a:lstStyle/>
          <a:p>
            <a:pPr>
              <a:defRPr/>
            </a:pPr>
            <a:fld id="{6C4BE68B-5E1F-43C9-A878-D3C12ED051CA}" type="slidenum">
              <a:rPr lang="en-US" smtClean="0"/>
              <a:pPr>
                <a:defRPr/>
              </a:pPr>
              <a:t>6</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013551355"/>
              </p:ext>
            </p:extLst>
          </p:nvPr>
        </p:nvGraphicFramePr>
        <p:xfrm>
          <a:off x="3064536" y="1821656"/>
          <a:ext cx="2623024" cy="4776110"/>
        </p:xfrm>
        <a:graphic>
          <a:graphicData uri="http://schemas.openxmlformats.org/drawingml/2006/table">
            <a:tbl>
              <a:tblPr firstRow="1" bandRow="1">
                <a:tableStyleId>{073A0DAA-6AF3-43AB-8588-CEC1D06C72B9}</a:tableStyleId>
              </a:tblPr>
              <a:tblGrid>
                <a:gridCol w="837135"/>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107.</a:t>
                      </a:r>
                      <a:endParaRPr lang="hr-HR" sz="1700" dirty="0"/>
                    </a:p>
                  </a:txBody>
                  <a:tcPr marL="71435" marR="71435" marT="42865" marB="42865"/>
                </a:tc>
                <a:tc>
                  <a:txBody>
                    <a:bodyPr/>
                    <a:lstStyle/>
                    <a:p>
                      <a:r>
                        <a:rPr lang="hr-HR" sz="1700" dirty="0" smtClean="0"/>
                        <a:t>2088</a:t>
                      </a:r>
                      <a:endParaRPr lang="hr-HR" sz="1700" dirty="0"/>
                    </a:p>
                  </a:txBody>
                  <a:tcPr marL="71435" marR="71435" marT="42865" marB="42865"/>
                </a:tc>
                <a:tc>
                  <a:txBody>
                    <a:bodyPr/>
                    <a:lstStyle/>
                    <a:p>
                      <a:r>
                        <a:rPr lang="hr-HR" sz="1700" dirty="0" smtClean="0"/>
                        <a:t>57,30</a:t>
                      </a:r>
                    </a:p>
                  </a:txBody>
                  <a:tcPr marL="71435" marR="71435" marT="42865" marB="42865"/>
                </a:tc>
              </a:tr>
              <a:tr h="347685">
                <a:tc>
                  <a:txBody>
                    <a:bodyPr/>
                    <a:lstStyle/>
                    <a:p>
                      <a:r>
                        <a:rPr lang="hr-HR" sz="1700" dirty="0" smtClean="0"/>
                        <a:t>108.</a:t>
                      </a:r>
                      <a:endParaRPr lang="hr-HR" sz="1700" dirty="0"/>
                    </a:p>
                  </a:txBody>
                  <a:tcPr marL="71435" marR="71435" marT="42865" marB="42865"/>
                </a:tc>
                <a:tc>
                  <a:txBody>
                    <a:bodyPr/>
                    <a:lstStyle/>
                    <a:p>
                      <a:r>
                        <a:rPr lang="hr-HR" sz="1700" dirty="0" smtClean="0"/>
                        <a:t>8095</a:t>
                      </a:r>
                      <a:endParaRPr lang="hr-HR" sz="1700" dirty="0"/>
                    </a:p>
                  </a:txBody>
                  <a:tcPr marL="71435" marR="71435" marT="42865" marB="42865"/>
                </a:tc>
                <a:tc>
                  <a:txBody>
                    <a:bodyPr/>
                    <a:lstStyle/>
                    <a:p>
                      <a:r>
                        <a:rPr lang="hr-HR" sz="1700" dirty="0" smtClean="0"/>
                        <a:t>57,15</a:t>
                      </a:r>
                    </a:p>
                  </a:txBody>
                  <a:tcPr marL="71435" marR="71435" marT="42865" marB="42865"/>
                </a:tc>
              </a:tr>
              <a:tr h="347685">
                <a:tc>
                  <a:txBody>
                    <a:bodyPr/>
                    <a:lstStyle/>
                    <a:p>
                      <a:r>
                        <a:rPr lang="hr-HR" sz="1700" b="1" i="1" dirty="0" smtClean="0"/>
                        <a:t>109.</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56,5</a:t>
                      </a:r>
                      <a:endParaRPr lang="hr-HR" sz="1700" b="1" i="1" dirty="0"/>
                    </a:p>
                  </a:txBody>
                  <a:tcPr marL="71435" marR="71435" marT="42865" marB="42865">
                    <a:solidFill>
                      <a:srgbClr val="92D050"/>
                    </a:solidFill>
                  </a:tcPr>
                </a:tc>
              </a:tr>
              <a:tr h="347685">
                <a:tc>
                  <a:txBody>
                    <a:bodyPr/>
                    <a:lstStyle/>
                    <a:p>
                      <a:r>
                        <a:rPr lang="hr-HR" sz="1700" dirty="0" smtClean="0"/>
                        <a:t>110.</a:t>
                      </a:r>
                      <a:endParaRPr lang="hr-HR" sz="1700" dirty="0"/>
                    </a:p>
                  </a:txBody>
                  <a:tcPr marL="71435" marR="71435" marT="42865" marB="42865"/>
                </a:tc>
                <a:tc>
                  <a:txBody>
                    <a:bodyPr/>
                    <a:lstStyle/>
                    <a:p>
                      <a:r>
                        <a:rPr lang="hr-HR" sz="1700" dirty="0" smtClean="0"/>
                        <a:t>10926</a:t>
                      </a:r>
                      <a:endParaRPr lang="hr-HR" sz="1700" dirty="0"/>
                    </a:p>
                  </a:txBody>
                  <a:tcPr marL="71435" marR="71435" marT="42865" marB="42865"/>
                </a:tc>
                <a:tc>
                  <a:txBody>
                    <a:bodyPr/>
                    <a:lstStyle/>
                    <a:p>
                      <a:r>
                        <a:rPr lang="hr-HR" sz="1700" dirty="0" smtClean="0"/>
                        <a:t>56,43</a:t>
                      </a:r>
                      <a:endParaRPr lang="hr-HR" sz="1700" dirty="0"/>
                    </a:p>
                  </a:txBody>
                  <a:tcPr marL="71435" marR="71435" marT="42865" marB="42865"/>
                </a:tc>
              </a:tr>
              <a:tr h="347685">
                <a:tc>
                  <a:txBody>
                    <a:bodyPr/>
                    <a:lstStyle/>
                    <a:p>
                      <a:r>
                        <a:rPr lang="hr-HR" sz="1700" dirty="0" smtClean="0"/>
                        <a:t>111.</a:t>
                      </a:r>
                      <a:endParaRPr lang="hr-HR" sz="1700" dirty="0"/>
                    </a:p>
                  </a:txBody>
                  <a:tcPr marL="71435" marR="71435" marT="42865" marB="42865"/>
                </a:tc>
                <a:tc>
                  <a:txBody>
                    <a:bodyPr/>
                    <a:lstStyle/>
                    <a:p>
                      <a:r>
                        <a:rPr lang="hr-HR" sz="1700" dirty="0" smtClean="0"/>
                        <a:t>21955</a:t>
                      </a:r>
                      <a:endParaRPr lang="hr-HR" sz="1700" dirty="0"/>
                    </a:p>
                  </a:txBody>
                  <a:tcPr marL="71435" marR="71435" marT="42865" marB="42865"/>
                </a:tc>
                <a:tc>
                  <a:txBody>
                    <a:bodyPr/>
                    <a:lstStyle/>
                    <a:p>
                      <a:r>
                        <a:rPr lang="hr-HR" sz="1700" dirty="0" smtClean="0"/>
                        <a:t>56,27</a:t>
                      </a:r>
                      <a:endParaRPr lang="hr-HR" sz="1700" dirty="0"/>
                    </a:p>
                  </a:txBody>
                  <a:tcPr marL="71435" marR="71435" marT="42865" marB="42865"/>
                </a:tc>
              </a:tr>
              <a:tr h="347685">
                <a:tc>
                  <a:txBody>
                    <a:bodyPr/>
                    <a:lstStyle/>
                    <a:p>
                      <a:r>
                        <a:rPr lang="hr-HR" sz="1700" dirty="0" smtClean="0"/>
                        <a:t>112.</a:t>
                      </a:r>
                      <a:endParaRPr lang="hr-HR" sz="1700" dirty="0"/>
                    </a:p>
                  </a:txBody>
                  <a:tcPr marL="71435" marR="71435" marT="42865" marB="42865"/>
                </a:tc>
                <a:tc>
                  <a:txBody>
                    <a:bodyPr/>
                    <a:lstStyle/>
                    <a:p>
                      <a:r>
                        <a:rPr lang="hr-HR" sz="1700" dirty="0" smtClean="0"/>
                        <a:t>345</a:t>
                      </a:r>
                      <a:endParaRPr lang="hr-HR" sz="1700" dirty="0"/>
                    </a:p>
                  </a:txBody>
                  <a:tcPr marL="71435" marR="71435" marT="42865" marB="42865"/>
                </a:tc>
                <a:tc>
                  <a:txBody>
                    <a:bodyPr/>
                    <a:lstStyle/>
                    <a:p>
                      <a:r>
                        <a:rPr lang="hr-HR" sz="1700" dirty="0" smtClean="0"/>
                        <a:t>55,16</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150.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23844</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51,12</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151.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12122</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51,05</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152.</a:t>
                      </a:r>
                      <a:endParaRPr lang="hr-HR" sz="1700" dirty="0"/>
                    </a:p>
                  </a:txBody>
                  <a:tcPr marL="71435" marR="71435" marT="42865" marB="42865"/>
                </a:tc>
                <a:tc>
                  <a:txBody>
                    <a:bodyPr/>
                    <a:lstStyle/>
                    <a:p>
                      <a:r>
                        <a:rPr lang="hr-HR" sz="1700" dirty="0" smtClean="0"/>
                        <a:t>2345</a:t>
                      </a:r>
                      <a:endParaRPr lang="hr-HR" sz="1700" dirty="0"/>
                    </a:p>
                  </a:txBody>
                  <a:tcPr marL="71435" marR="71435" marT="42865" marB="42865"/>
                </a:tc>
                <a:tc>
                  <a:txBody>
                    <a:bodyPr/>
                    <a:lstStyle/>
                    <a:p>
                      <a:r>
                        <a:rPr lang="hr-HR" sz="1700" dirty="0" smtClean="0"/>
                        <a:t>50,88</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166879849"/>
              </p:ext>
            </p:extLst>
          </p:nvPr>
        </p:nvGraphicFramePr>
        <p:xfrm>
          <a:off x="5967846" y="1821656"/>
          <a:ext cx="2623025" cy="4776110"/>
        </p:xfrm>
        <a:graphic>
          <a:graphicData uri="http://schemas.openxmlformats.org/drawingml/2006/table">
            <a:tbl>
              <a:tblPr firstRow="1" bandRow="1">
                <a:tableStyleId>{073A0DAA-6AF3-43AB-8588-CEC1D06C72B9}</a:tableStyleId>
              </a:tblPr>
              <a:tblGrid>
                <a:gridCol w="837136"/>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105.</a:t>
                      </a:r>
                      <a:endParaRPr lang="hr-HR" sz="1700" dirty="0"/>
                    </a:p>
                  </a:txBody>
                  <a:tcPr marL="71435" marR="71435" marT="42865" marB="42865"/>
                </a:tc>
                <a:tc>
                  <a:txBody>
                    <a:bodyPr/>
                    <a:lstStyle/>
                    <a:p>
                      <a:r>
                        <a:rPr lang="hr-HR" sz="1700" dirty="0" smtClean="0"/>
                        <a:t>26374</a:t>
                      </a:r>
                      <a:endParaRPr lang="hr-HR" sz="1700" dirty="0"/>
                    </a:p>
                  </a:txBody>
                  <a:tcPr marL="71435" marR="71435" marT="42865" marB="42865"/>
                </a:tc>
                <a:tc>
                  <a:txBody>
                    <a:bodyPr/>
                    <a:lstStyle/>
                    <a:p>
                      <a:r>
                        <a:rPr lang="hr-HR" sz="1700" dirty="0" smtClean="0"/>
                        <a:t>57,63</a:t>
                      </a:r>
                    </a:p>
                  </a:txBody>
                  <a:tcPr marL="71435" marR="71435" marT="42865" marB="42865"/>
                </a:tc>
              </a:tr>
              <a:tr h="347685">
                <a:tc>
                  <a:txBody>
                    <a:bodyPr/>
                    <a:lstStyle/>
                    <a:p>
                      <a:r>
                        <a:rPr lang="hr-HR" sz="1700" dirty="0" smtClean="0"/>
                        <a:t>106.</a:t>
                      </a:r>
                      <a:endParaRPr lang="hr-HR" sz="1700" dirty="0"/>
                    </a:p>
                  </a:txBody>
                  <a:tcPr marL="71435" marR="71435" marT="42865" marB="42865"/>
                </a:tc>
                <a:tc>
                  <a:txBody>
                    <a:bodyPr/>
                    <a:lstStyle/>
                    <a:p>
                      <a:r>
                        <a:rPr lang="hr-HR" sz="1700" dirty="0" smtClean="0"/>
                        <a:t>2546</a:t>
                      </a:r>
                      <a:endParaRPr lang="hr-HR" sz="1700" dirty="0"/>
                    </a:p>
                  </a:txBody>
                  <a:tcPr marL="71435" marR="71435" marT="42865" marB="42865"/>
                </a:tc>
                <a:tc>
                  <a:txBody>
                    <a:bodyPr/>
                    <a:lstStyle/>
                    <a:p>
                      <a:r>
                        <a:rPr lang="hr-HR" sz="1700" dirty="0" smtClean="0"/>
                        <a:t>56,26</a:t>
                      </a:r>
                    </a:p>
                  </a:txBody>
                  <a:tcPr marL="71435" marR="71435" marT="42865" marB="42865"/>
                </a:tc>
              </a:tr>
              <a:tr h="347685">
                <a:tc>
                  <a:txBody>
                    <a:bodyPr/>
                    <a:lstStyle/>
                    <a:p>
                      <a:r>
                        <a:rPr lang="hr-HR" sz="1700" b="1" i="1" dirty="0" smtClean="0"/>
                        <a:t>107.</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55,7</a:t>
                      </a:r>
                      <a:endParaRPr lang="hr-HR" sz="1700" b="1" i="1" dirty="0"/>
                    </a:p>
                  </a:txBody>
                  <a:tcPr marL="71435" marR="71435" marT="42865" marB="42865">
                    <a:solidFill>
                      <a:srgbClr val="92D050"/>
                    </a:solidFill>
                  </a:tcPr>
                </a:tc>
              </a:tr>
              <a:tr h="347685">
                <a:tc>
                  <a:txBody>
                    <a:bodyPr/>
                    <a:lstStyle/>
                    <a:p>
                      <a:r>
                        <a:rPr lang="hr-HR" sz="1700" dirty="0" smtClean="0"/>
                        <a:t>108.</a:t>
                      </a:r>
                      <a:endParaRPr lang="hr-HR" sz="1700" dirty="0"/>
                    </a:p>
                  </a:txBody>
                  <a:tcPr marL="71435" marR="71435" marT="42865" marB="42865"/>
                </a:tc>
                <a:tc>
                  <a:txBody>
                    <a:bodyPr/>
                    <a:lstStyle/>
                    <a:p>
                      <a:r>
                        <a:rPr lang="hr-HR" sz="1700" dirty="0" smtClean="0"/>
                        <a:t>22456</a:t>
                      </a:r>
                      <a:endParaRPr lang="hr-HR" sz="1700" dirty="0"/>
                    </a:p>
                  </a:txBody>
                  <a:tcPr marL="71435" marR="71435" marT="42865" marB="42865"/>
                </a:tc>
                <a:tc>
                  <a:txBody>
                    <a:bodyPr/>
                    <a:lstStyle/>
                    <a:p>
                      <a:r>
                        <a:rPr lang="hr-HR" sz="1700" dirty="0" smtClean="0"/>
                        <a:t>55,49</a:t>
                      </a:r>
                      <a:endParaRPr lang="hr-HR" sz="1700" dirty="0"/>
                    </a:p>
                  </a:txBody>
                  <a:tcPr marL="71435" marR="71435" marT="42865" marB="42865"/>
                </a:tc>
              </a:tr>
              <a:tr h="347685">
                <a:tc>
                  <a:txBody>
                    <a:bodyPr/>
                    <a:lstStyle/>
                    <a:p>
                      <a:r>
                        <a:rPr lang="hr-HR" sz="1700" dirty="0" smtClean="0"/>
                        <a:t>109.</a:t>
                      </a:r>
                      <a:endParaRPr lang="hr-HR" sz="1700" dirty="0"/>
                    </a:p>
                  </a:txBody>
                  <a:tcPr marL="71435" marR="71435" marT="42865" marB="42865"/>
                </a:tc>
                <a:tc>
                  <a:txBody>
                    <a:bodyPr/>
                    <a:lstStyle/>
                    <a:p>
                      <a:r>
                        <a:rPr lang="hr-HR" sz="1700" dirty="0" smtClean="0"/>
                        <a:t>33221</a:t>
                      </a:r>
                      <a:endParaRPr lang="hr-HR" sz="1700" dirty="0"/>
                    </a:p>
                  </a:txBody>
                  <a:tcPr marL="71435" marR="71435" marT="42865" marB="42865"/>
                </a:tc>
                <a:tc>
                  <a:txBody>
                    <a:bodyPr/>
                    <a:lstStyle/>
                    <a:p>
                      <a:r>
                        <a:rPr lang="hr-HR" sz="1700" dirty="0" smtClean="0"/>
                        <a:t>55,18</a:t>
                      </a:r>
                      <a:endParaRPr lang="hr-HR" sz="1700" dirty="0"/>
                    </a:p>
                  </a:txBody>
                  <a:tcPr marL="71435" marR="71435" marT="42865" marB="42865"/>
                </a:tc>
              </a:tr>
              <a:tr h="347685">
                <a:tc>
                  <a:txBody>
                    <a:bodyPr/>
                    <a:lstStyle/>
                    <a:p>
                      <a:r>
                        <a:rPr lang="hr-HR" sz="1700" dirty="0" smtClean="0"/>
                        <a:t>110.</a:t>
                      </a:r>
                      <a:endParaRPr lang="hr-HR" sz="1700" dirty="0"/>
                    </a:p>
                  </a:txBody>
                  <a:tcPr marL="71435" marR="71435" marT="42865" marB="42865"/>
                </a:tc>
                <a:tc>
                  <a:txBody>
                    <a:bodyPr/>
                    <a:lstStyle/>
                    <a:p>
                      <a:r>
                        <a:rPr lang="hr-HR" sz="1700" dirty="0" smtClean="0"/>
                        <a:t>3456</a:t>
                      </a:r>
                      <a:endParaRPr lang="hr-HR" sz="1700" dirty="0"/>
                    </a:p>
                  </a:txBody>
                  <a:tcPr marL="71435" marR="71435" marT="42865" marB="42865"/>
                </a:tc>
                <a:tc>
                  <a:txBody>
                    <a:bodyPr/>
                    <a:lstStyle/>
                    <a:p>
                      <a:r>
                        <a:rPr lang="hr-HR" sz="1700" dirty="0" smtClean="0"/>
                        <a:t>55,05</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200.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12345</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51,05</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201.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8756</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51,00</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202.</a:t>
                      </a:r>
                      <a:endParaRPr lang="hr-HR" sz="1700" dirty="0"/>
                    </a:p>
                  </a:txBody>
                  <a:tcPr marL="71435" marR="71435" marT="42865" marB="42865"/>
                </a:tc>
                <a:tc>
                  <a:txBody>
                    <a:bodyPr/>
                    <a:lstStyle/>
                    <a:p>
                      <a:r>
                        <a:rPr lang="hr-HR" sz="1700" dirty="0" smtClean="0"/>
                        <a:t>22354</a:t>
                      </a:r>
                      <a:endParaRPr lang="hr-HR" sz="1700" dirty="0"/>
                    </a:p>
                  </a:txBody>
                  <a:tcPr marL="71435" marR="71435" marT="42865" marB="42865"/>
                </a:tc>
                <a:tc>
                  <a:txBody>
                    <a:bodyPr/>
                    <a:lstStyle/>
                    <a:p>
                      <a:r>
                        <a:rPr lang="hr-HR" sz="1700" dirty="0" smtClean="0"/>
                        <a:t>50,62</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198891988"/>
              </p:ext>
            </p:extLst>
          </p:nvPr>
        </p:nvGraphicFramePr>
        <p:xfrm>
          <a:off x="162467" y="1821656"/>
          <a:ext cx="2623024" cy="4776110"/>
        </p:xfrm>
        <a:graphic>
          <a:graphicData uri="http://schemas.openxmlformats.org/drawingml/2006/table">
            <a:tbl>
              <a:tblPr firstRow="1" bandRow="1">
                <a:tableStyleId>{073A0DAA-6AF3-43AB-8588-CEC1D06C72B9}</a:tableStyleId>
              </a:tblPr>
              <a:tblGrid>
                <a:gridCol w="837135"/>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66.</a:t>
                      </a:r>
                      <a:endParaRPr lang="hr-HR" sz="1700" dirty="0"/>
                    </a:p>
                  </a:txBody>
                  <a:tcPr marL="71435" marR="71435" marT="42865" marB="42865"/>
                </a:tc>
                <a:tc>
                  <a:txBody>
                    <a:bodyPr/>
                    <a:lstStyle/>
                    <a:p>
                      <a:r>
                        <a:rPr lang="hr-HR" sz="1700" dirty="0" smtClean="0"/>
                        <a:t>12324</a:t>
                      </a:r>
                      <a:endParaRPr lang="hr-HR" sz="1700" dirty="0"/>
                    </a:p>
                  </a:txBody>
                  <a:tcPr marL="71435" marR="71435" marT="42865" marB="42865"/>
                </a:tc>
                <a:tc>
                  <a:txBody>
                    <a:bodyPr/>
                    <a:lstStyle/>
                    <a:p>
                      <a:r>
                        <a:rPr lang="hr-HR" sz="1700" dirty="0" smtClean="0"/>
                        <a:t>56,61</a:t>
                      </a:r>
                    </a:p>
                  </a:txBody>
                  <a:tcPr marL="71435" marR="71435" marT="42865" marB="42865"/>
                </a:tc>
              </a:tr>
              <a:tr h="347685">
                <a:tc>
                  <a:txBody>
                    <a:bodyPr/>
                    <a:lstStyle/>
                    <a:p>
                      <a:r>
                        <a:rPr lang="hr-HR" sz="1700" dirty="0" smtClean="0"/>
                        <a:t>67.</a:t>
                      </a:r>
                      <a:endParaRPr lang="hr-HR" sz="1700" dirty="0"/>
                    </a:p>
                  </a:txBody>
                  <a:tcPr marL="71435" marR="71435" marT="42865" marB="42865"/>
                </a:tc>
                <a:tc>
                  <a:txBody>
                    <a:bodyPr/>
                    <a:lstStyle/>
                    <a:p>
                      <a:r>
                        <a:rPr lang="hr-HR" sz="1700" dirty="0" smtClean="0"/>
                        <a:t>2356</a:t>
                      </a:r>
                      <a:endParaRPr lang="hr-HR" sz="1700" dirty="0"/>
                    </a:p>
                  </a:txBody>
                  <a:tcPr marL="71435" marR="71435" marT="42865" marB="42865"/>
                </a:tc>
                <a:tc>
                  <a:txBody>
                    <a:bodyPr/>
                    <a:lstStyle/>
                    <a:p>
                      <a:r>
                        <a:rPr lang="hr-HR" sz="1700" dirty="0" smtClean="0"/>
                        <a:t>55,00</a:t>
                      </a:r>
                    </a:p>
                  </a:txBody>
                  <a:tcPr marL="71435" marR="71435" marT="42865" marB="42865"/>
                </a:tc>
              </a:tr>
              <a:tr h="347685">
                <a:tc>
                  <a:txBody>
                    <a:bodyPr/>
                    <a:lstStyle/>
                    <a:p>
                      <a:r>
                        <a:rPr lang="hr-HR" sz="1700" b="1" i="1" dirty="0" smtClean="0"/>
                        <a:t>68.</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54,5</a:t>
                      </a:r>
                      <a:endParaRPr lang="hr-HR" sz="1700" b="1" i="1" dirty="0"/>
                    </a:p>
                  </a:txBody>
                  <a:tcPr marL="71435" marR="71435" marT="42865" marB="42865">
                    <a:solidFill>
                      <a:srgbClr val="92D050"/>
                    </a:solidFill>
                  </a:tcPr>
                </a:tc>
              </a:tr>
              <a:tr h="347685">
                <a:tc>
                  <a:txBody>
                    <a:bodyPr/>
                    <a:lstStyle/>
                    <a:p>
                      <a:r>
                        <a:rPr lang="hr-HR" sz="1700" dirty="0" smtClean="0"/>
                        <a:t>69.</a:t>
                      </a:r>
                      <a:endParaRPr lang="hr-HR" sz="1700" dirty="0"/>
                    </a:p>
                  </a:txBody>
                  <a:tcPr marL="71435" marR="71435" marT="42865" marB="42865"/>
                </a:tc>
                <a:tc>
                  <a:txBody>
                    <a:bodyPr/>
                    <a:lstStyle/>
                    <a:p>
                      <a:r>
                        <a:rPr lang="hr-HR" sz="1700" dirty="0" smtClean="0"/>
                        <a:t>7896</a:t>
                      </a:r>
                      <a:endParaRPr lang="hr-HR" sz="1700" dirty="0"/>
                    </a:p>
                  </a:txBody>
                  <a:tcPr marL="71435" marR="71435" marT="42865" marB="42865"/>
                </a:tc>
                <a:tc>
                  <a:txBody>
                    <a:bodyPr/>
                    <a:lstStyle/>
                    <a:p>
                      <a:r>
                        <a:rPr lang="hr-HR" sz="1700" dirty="0" smtClean="0"/>
                        <a:t>54,30</a:t>
                      </a:r>
                      <a:endParaRPr lang="hr-HR" sz="1700" dirty="0"/>
                    </a:p>
                  </a:txBody>
                  <a:tcPr marL="71435" marR="71435" marT="42865" marB="42865"/>
                </a:tc>
              </a:tr>
              <a:tr h="347685">
                <a:tc>
                  <a:txBody>
                    <a:bodyPr/>
                    <a:lstStyle/>
                    <a:p>
                      <a:r>
                        <a:rPr lang="hr-HR" sz="1700" dirty="0" smtClean="0"/>
                        <a:t>70.</a:t>
                      </a:r>
                      <a:endParaRPr lang="hr-HR" sz="1700" dirty="0"/>
                    </a:p>
                  </a:txBody>
                  <a:tcPr marL="71435" marR="71435" marT="42865" marB="42865"/>
                </a:tc>
                <a:tc>
                  <a:txBody>
                    <a:bodyPr/>
                    <a:lstStyle/>
                    <a:p>
                      <a:r>
                        <a:rPr lang="hr-HR" sz="1700" dirty="0" smtClean="0"/>
                        <a:t>31567</a:t>
                      </a:r>
                      <a:endParaRPr lang="hr-HR" sz="1700" dirty="0"/>
                    </a:p>
                  </a:txBody>
                  <a:tcPr marL="71435" marR="71435" marT="42865" marB="42865"/>
                </a:tc>
                <a:tc>
                  <a:txBody>
                    <a:bodyPr/>
                    <a:lstStyle/>
                    <a:p>
                      <a:r>
                        <a:rPr lang="hr-HR" sz="1700" dirty="0" smtClean="0"/>
                        <a:t>54,20</a:t>
                      </a:r>
                      <a:endParaRPr lang="hr-HR" sz="1700" dirty="0"/>
                    </a:p>
                  </a:txBody>
                  <a:tcPr marL="71435" marR="71435" marT="42865" marB="42865"/>
                </a:tc>
              </a:tr>
              <a:tr h="347685">
                <a:tc>
                  <a:txBody>
                    <a:bodyPr/>
                    <a:lstStyle/>
                    <a:p>
                      <a:r>
                        <a:rPr lang="hr-HR" sz="1700" dirty="0" smtClean="0"/>
                        <a:t>71.</a:t>
                      </a:r>
                      <a:endParaRPr lang="hr-HR" sz="1700" dirty="0"/>
                    </a:p>
                  </a:txBody>
                  <a:tcPr marL="71435" marR="71435" marT="42865" marB="42865"/>
                </a:tc>
                <a:tc>
                  <a:txBody>
                    <a:bodyPr/>
                    <a:lstStyle/>
                    <a:p>
                      <a:r>
                        <a:rPr lang="hr-HR" sz="1700" dirty="0" smtClean="0"/>
                        <a:t>236</a:t>
                      </a:r>
                      <a:endParaRPr lang="hr-HR" sz="1700" dirty="0"/>
                    </a:p>
                  </a:txBody>
                  <a:tcPr marL="71435" marR="71435" marT="42865" marB="42865"/>
                </a:tc>
                <a:tc>
                  <a:txBody>
                    <a:bodyPr/>
                    <a:lstStyle/>
                    <a:p>
                      <a:r>
                        <a:rPr lang="hr-HR" sz="1700" dirty="0" smtClean="0"/>
                        <a:t>50,00</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2341</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49,00</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101.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26356</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48,69</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102.</a:t>
                      </a:r>
                      <a:endParaRPr lang="hr-HR" sz="1700" dirty="0"/>
                    </a:p>
                  </a:txBody>
                  <a:tcPr marL="71435" marR="71435" marT="42865" marB="42865"/>
                </a:tc>
                <a:tc>
                  <a:txBody>
                    <a:bodyPr/>
                    <a:lstStyle/>
                    <a:p>
                      <a:r>
                        <a:rPr lang="hr-HR" sz="1700" dirty="0" smtClean="0"/>
                        <a:t>10123</a:t>
                      </a:r>
                      <a:endParaRPr lang="hr-HR" sz="1700" dirty="0"/>
                    </a:p>
                  </a:txBody>
                  <a:tcPr marL="71435" marR="71435" marT="42865" marB="42865"/>
                </a:tc>
                <a:tc>
                  <a:txBody>
                    <a:bodyPr/>
                    <a:lstStyle/>
                    <a:p>
                      <a:r>
                        <a:rPr lang="hr-HR" sz="1700" dirty="0" smtClean="0"/>
                        <a:t>47,33</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sp>
        <p:nvSpPr>
          <p:cNvPr id="52402" name="TextBox 11"/>
          <p:cNvSpPr txBox="1">
            <a:spLocks noChangeArrowheads="1"/>
          </p:cNvSpPr>
          <p:nvPr/>
        </p:nvSpPr>
        <p:spPr bwMode="auto">
          <a:xfrm>
            <a:off x="179512" y="1199556"/>
            <a:ext cx="2311398"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I.gimnazija</a:t>
            </a:r>
            <a:r>
              <a:rPr lang="hr-HR" dirty="0" smtClean="0"/>
              <a:t>, </a:t>
            </a:r>
            <a:r>
              <a:rPr lang="hr-HR" dirty="0" err="1" smtClean="0"/>
              <a:t>o.g</a:t>
            </a:r>
            <a:r>
              <a:rPr lang="hr-HR" dirty="0" smtClean="0"/>
              <a:t>.</a:t>
            </a:r>
            <a:endParaRPr lang="hr-HR" dirty="0"/>
          </a:p>
        </p:txBody>
      </p:sp>
      <p:sp>
        <p:nvSpPr>
          <p:cNvPr id="52403" name="TextBox 12"/>
          <p:cNvSpPr txBox="1">
            <a:spLocks noChangeArrowheads="1"/>
          </p:cNvSpPr>
          <p:nvPr/>
        </p:nvSpPr>
        <p:spPr bwMode="auto">
          <a:xfrm>
            <a:off x="3131840" y="1218903"/>
            <a:ext cx="2396357"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II.gimnazija</a:t>
            </a:r>
            <a:r>
              <a:rPr lang="hr-HR" dirty="0" smtClean="0"/>
              <a:t>, </a:t>
            </a:r>
            <a:r>
              <a:rPr lang="hr-HR" dirty="0" err="1" smtClean="0"/>
              <a:t>o.g</a:t>
            </a:r>
            <a:r>
              <a:rPr lang="hr-HR" dirty="0" smtClean="0"/>
              <a:t>.</a:t>
            </a:r>
            <a:endParaRPr lang="hr-HR" dirty="0"/>
          </a:p>
        </p:txBody>
      </p:sp>
      <p:sp>
        <p:nvSpPr>
          <p:cNvPr id="52405" name="TextBox 15"/>
          <p:cNvSpPr txBox="1">
            <a:spLocks noChangeArrowheads="1"/>
          </p:cNvSpPr>
          <p:nvPr/>
        </p:nvSpPr>
        <p:spPr bwMode="auto">
          <a:xfrm>
            <a:off x="8702489" y="3562946"/>
            <a:ext cx="463135"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b="1" dirty="0"/>
              <a:t>…</a:t>
            </a:r>
          </a:p>
        </p:txBody>
      </p:sp>
      <p:sp>
        <p:nvSpPr>
          <p:cNvPr id="12" name="TextBox 12"/>
          <p:cNvSpPr txBox="1">
            <a:spLocks noChangeArrowheads="1"/>
          </p:cNvSpPr>
          <p:nvPr/>
        </p:nvSpPr>
        <p:spPr bwMode="auto">
          <a:xfrm>
            <a:off x="5940152" y="1198962"/>
            <a:ext cx="2481316"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III.gimnazija</a:t>
            </a:r>
            <a:r>
              <a:rPr lang="hr-HR" dirty="0" smtClean="0"/>
              <a:t>, </a:t>
            </a:r>
            <a:r>
              <a:rPr lang="hr-HR" dirty="0" err="1" smtClean="0"/>
              <a:t>o.g</a:t>
            </a:r>
            <a:r>
              <a:rPr lang="hr-HR" dirty="0" smtClean="0"/>
              <a:t>.</a:t>
            </a:r>
            <a:endParaRPr lang="hr-HR" dirty="0"/>
          </a:p>
        </p:txBody>
      </p:sp>
    </p:spTree>
    <p:extLst>
      <p:ext uri="{BB962C8B-B14F-4D97-AF65-F5344CB8AC3E}">
        <p14:creationId xmlns:p14="http://schemas.microsoft.com/office/powerpoint/2010/main" val="3340321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8277" y="188640"/>
            <a:ext cx="8484212" cy="680294"/>
          </a:xfrm>
        </p:spPr>
        <p:txBody>
          <a:bodyPr/>
          <a:lstStyle/>
          <a:p>
            <a:pPr eaLnBrk="1" hangingPunct="1">
              <a:defRPr/>
            </a:pPr>
            <a:r>
              <a:rPr lang="hr-HR" dirty="0" smtClean="0">
                <a:cs typeface="+mj-cs"/>
                <a:sym typeface="Trebuchet MS" pitchFamily="1" charset="0"/>
              </a:rPr>
              <a:t>Plasmani po školama i programima</a:t>
            </a:r>
            <a:endParaRPr lang="hr-HR" dirty="0">
              <a:cs typeface="+mj-cs"/>
              <a:sym typeface="Trebuchet MS" pitchFamily="1" charset="0"/>
            </a:endParaRPr>
          </a:p>
        </p:txBody>
      </p:sp>
      <p:sp>
        <p:nvSpPr>
          <p:cNvPr id="4" name="Slide Number Placeholder 3"/>
          <p:cNvSpPr>
            <a:spLocks noGrp="1"/>
          </p:cNvSpPr>
          <p:nvPr>
            <p:ph type="sldNum" sz="quarter" idx="4294967295"/>
          </p:nvPr>
        </p:nvSpPr>
        <p:spPr/>
        <p:txBody>
          <a:bodyPr/>
          <a:lstStyle/>
          <a:p>
            <a:pPr>
              <a:defRPr/>
            </a:pPr>
            <a:fld id="{6C4BE68B-5E1F-43C9-A878-D3C12ED051CA}" type="slidenum">
              <a:rPr lang="en-US" smtClean="0"/>
              <a:pPr>
                <a:defRPr/>
              </a:pPr>
              <a:t>7</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290604474"/>
              </p:ext>
            </p:extLst>
          </p:nvPr>
        </p:nvGraphicFramePr>
        <p:xfrm>
          <a:off x="3064536" y="1821656"/>
          <a:ext cx="2623024" cy="4822994"/>
        </p:xfrm>
        <a:graphic>
          <a:graphicData uri="http://schemas.openxmlformats.org/drawingml/2006/table">
            <a:tbl>
              <a:tblPr firstRow="1" bandRow="1">
                <a:tableStyleId>{073A0DAA-6AF3-43AB-8588-CEC1D06C72B9}</a:tableStyleId>
              </a:tblPr>
              <a:tblGrid>
                <a:gridCol w="837135"/>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107.</a:t>
                      </a:r>
                      <a:endParaRPr lang="hr-HR" sz="1700" dirty="0"/>
                    </a:p>
                  </a:txBody>
                  <a:tcPr marL="71435" marR="71435" marT="42865" marB="42865"/>
                </a:tc>
                <a:tc>
                  <a:txBody>
                    <a:bodyPr/>
                    <a:lstStyle/>
                    <a:p>
                      <a:r>
                        <a:rPr lang="hr-HR" sz="1700" dirty="0" smtClean="0"/>
                        <a:t>2088</a:t>
                      </a:r>
                      <a:endParaRPr lang="hr-HR" sz="1700" dirty="0"/>
                    </a:p>
                  </a:txBody>
                  <a:tcPr marL="71435" marR="71435" marT="42865" marB="42865"/>
                </a:tc>
                <a:tc>
                  <a:txBody>
                    <a:bodyPr/>
                    <a:lstStyle/>
                    <a:p>
                      <a:r>
                        <a:rPr lang="hr-HR" sz="1700" dirty="0" smtClean="0"/>
                        <a:t>57,30</a:t>
                      </a:r>
                    </a:p>
                  </a:txBody>
                  <a:tcPr marL="71435" marR="71435" marT="42865" marB="42865"/>
                </a:tc>
              </a:tr>
              <a:tr h="347685">
                <a:tc>
                  <a:txBody>
                    <a:bodyPr/>
                    <a:lstStyle/>
                    <a:p>
                      <a:r>
                        <a:rPr lang="hr-HR" sz="1700" dirty="0" smtClean="0"/>
                        <a:t>108.</a:t>
                      </a:r>
                      <a:endParaRPr lang="hr-HR" sz="1700" dirty="0"/>
                    </a:p>
                  </a:txBody>
                  <a:tcPr marL="71435" marR="71435" marT="42865" marB="42865"/>
                </a:tc>
                <a:tc>
                  <a:txBody>
                    <a:bodyPr/>
                    <a:lstStyle/>
                    <a:p>
                      <a:r>
                        <a:rPr lang="hr-HR" sz="1700" dirty="0" smtClean="0"/>
                        <a:t>8095</a:t>
                      </a:r>
                      <a:endParaRPr lang="hr-HR" sz="1700" dirty="0"/>
                    </a:p>
                  </a:txBody>
                  <a:tcPr marL="71435" marR="71435" marT="42865" marB="42865"/>
                </a:tc>
                <a:tc>
                  <a:txBody>
                    <a:bodyPr/>
                    <a:lstStyle/>
                    <a:p>
                      <a:r>
                        <a:rPr lang="hr-HR" sz="1700" dirty="0" smtClean="0"/>
                        <a:t>57,15</a:t>
                      </a:r>
                    </a:p>
                  </a:txBody>
                  <a:tcPr marL="71435" marR="71435" marT="42865" marB="42865"/>
                </a:tc>
              </a:tr>
              <a:tr h="347685">
                <a:tc>
                  <a:txBody>
                    <a:bodyPr/>
                    <a:lstStyle/>
                    <a:p>
                      <a:r>
                        <a:rPr lang="hr-HR" sz="1700" dirty="0" smtClean="0"/>
                        <a:t>109.</a:t>
                      </a:r>
                      <a:endParaRPr lang="hr-HR" sz="1700" dirty="0"/>
                    </a:p>
                  </a:txBody>
                  <a:tcPr marL="71435" marR="71435" marT="42865" marB="42865"/>
                </a:tc>
                <a:tc>
                  <a:txBody>
                    <a:bodyPr/>
                    <a:lstStyle/>
                    <a:p>
                      <a:r>
                        <a:rPr lang="hr-HR" sz="1700" dirty="0" smtClean="0"/>
                        <a:t>10926</a:t>
                      </a:r>
                      <a:endParaRPr lang="hr-HR" sz="1700" dirty="0"/>
                    </a:p>
                  </a:txBody>
                  <a:tcPr marL="71435" marR="71435" marT="42865" marB="42865"/>
                </a:tc>
                <a:tc>
                  <a:txBody>
                    <a:bodyPr/>
                    <a:lstStyle/>
                    <a:p>
                      <a:r>
                        <a:rPr lang="hr-HR" sz="1700" dirty="0" smtClean="0"/>
                        <a:t>56,43</a:t>
                      </a:r>
                      <a:endParaRPr lang="hr-HR" sz="1700" dirty="0"/>
                    </a:p>
                  </a:txBody>
                  <a:tcPr marL="71435" marR="71435" marT="42865" marB="42865"/>
                </a:tc>
              </a:tr>
              <a:tr h="347685">
                <a:tc>
                  <a:txBody>
                    <a:bodyPr/>
                    <a:lstStyle/>
                    <a:p>
                      <a:r>
                        <a:rPr lang="hr-HR" sz="1700" dirty="0" smtClean="0"/>
                        <a:t>110.</a:t>
                      </a:r>
                      <a:endParaRPr lang="hr-HR" sz="1700" dirty="0"/>
                    </a:p>
                  </a:txBody>
                  <a:tcPr marL="71435" marR="71435" marT="42865" marB="42865"/>
                </a:tc>
                <a:tc>
                  <a:txBody>
                    <a:bodyPr/>
                    <a:lstStyle/>
                    <a:p>
                      <a:r>
                        <a:rPr lang="hr-HR" sz="1700" dirty="0" smtClean="0"/>
                        <a:t>21955</a:t>
                      </a:r>
                      <a:endParaRPr lang="hr-HR" sz="1700" dirty="0"/>
                    </a:p>
                  </a:txBody>
                  <a:tcPr marL="71435" marR="71435" marT="42865" marB="42865"/>
                </a:tc>
                <a:tc>
                  <a:txBody>
                    <a:bodyPr/>
                    <a:lstStyle/>
                    <a:p>
                      <a:r>
                        <a:rPr lang="hr-HR" sz="1700" dirty="0" smtClean="0"/>
                        <a:t>56,27</a:t>
                      </a:r>
                      <a:endParaRPr lang="hr-HR" sz="1700" dirty="0"/>
                    </a:p>
                  </a:txBody>
                  <a:tcPr marL="71435" marR="71435" marT="42865" marB="42865"/>
                </a:tc>
              </a:tr>
              <a:tr h="347685">
                <a:tc>
                  <a:txBody>
                    <a:bodyPr/>
                    <a:lstStyle/>
                    <a:p>
                      <a:r>
                        <a:rPr lang="hr-HR" sz="1700" dirty="0" smtClean="0"/>
                        <a:t>111.</a:t>
                      </a:r>
                      <a:endParaRPr lang="hr-HR" sz="1700" dirty="0"/>
                    </a:p>
                  </a:txBody>
                  <a:tcPr marL="71435" marR="71435" marT="42865" marB="42865"/>
                </a:tc>
                <a:tc>
                  <a:txBody>
                    <a:bodyPr/>
                    <a:lstStyle/>
                    <a:p>
                      <a:r>
                        <a:rPr lang="hr-HR" sz="1700" dirty="0" smtClean="0"/>
                        <a:t>345</a:t>
                      </a:r>
                      <a:endParaRPr lang="hr-HR" sz="1700" dirty="0"/>
                    </a:p>
                  </a:txBody>
                  <a:tcPr marL="71435" marR="71435" marT="42865" marB="42865"/>
                </a:tc>
                <a:tc>
                  <a:txBody>
                    <a:bodyPr/>
                    <a:lstStyle/>
                    <a:p>
                      <a:r>
                        <a:rPr lang="hr-HR" sz="1700" dirty="0" smtClean="0"/>
                        <a:t>55,16</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lnB w="12700" cmpd="sng">
                      <a:noFill/>
                    </a:lnB>
                  </a:tcPr>
                </a:tc>
                <a:tc>
                  <a:txBody>
                    <a:bodyPr/>
                    <a:lstStyle/>
                    <a:p>
                      <a:r>
                        <a:rPr lang="hr-HR" sz="1700" dirty="0" smtClean="0"/>
                        <a:t>…</a:t>
                      </a:r>
                      <a:endParaRPr lang="hr-HR" sz="1700" dirty="0"/>
                    </a:p>
                  </a:txBody>
                  <a:tcPr marL="71435" marR="71435" marT="42865" marB="42865">
                    <a:lnB w="12700" cmpd="sng">
                      <a:noFill/>
                    </a:lnB>
                  </a:tcPr>
                </a:tc>
                <a:tc>
                  <a:txBody>
                    <a:bodyPr/>
                    <a:lstStyle/>
                    <a:p>
                      <a:r>
                        <a:rPr lang="hr-HR" sz="1700" dirty="0" smtClean="0"/>
                        <a:t>…</a:t>
                      </a:r>
                      <a:endParaRPr lang="hr-HR" sz="1700" dirty="0"/>
                    </a:p>
                  </a:txBody>
                  <a:tcPr marL="71435" marR="71435" marT="42865" marB="42865">
                    <a:lnB w="12700" cmpd="sng">
                      <a:noFill/>
                    </a:lnB>
                  </a:tcPr>
                </a:tc>
              </a:tr>
              <a:tr h="347685">
                <a:tc>
                  <a:txBody>
                    <a:bodyPr/>
                    <a:lstStyle/>
                    <a:p>
                      <a:r>
                        <a:rPr lang="hr-HR" sz="1700" dirty="0" smtClean="0"/>
                        <a:t>149.</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hr-HR" sz="1700" dirty="0" smtClean="0"/>
                        <a:t>23844</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hr-HR" sz="1700" dirty="0" smtClean="0"/>
                        <a:t>51,12</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7685">
                <a:tc>
                  <a:txBody>
                    <a:bodyPr/>
                    <a:lstStyle/>
                    <a:p>
                      <a:r>
                        <a:rPr lang="hr-HR" sz="1700" dirty="0" smtClean="0"/>
                        <a:t>150.</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sz="1700" dirty="0" smtClean="0"/>
                        <a:t>12122</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sz="1700" dirty="0" smtClean="0"/>
                        <a:t>51,05</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4569">
                <a:tc>
                  <a:txBody>
                    <a:bodyPr/>
                    <a:lstStyle/>
                    <a:p>
                      <a:r>
                        <a:rPr lang="hr-HR" sz="1700" dirty="0" smtClean="0"/>
                        <a:t>151.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2345</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50,88</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endParaRPr lang="hr-HR" sz="1700" dirty="0"/>
                    </a:p>
                  </a:txBody>
                  <a:tcPr marL="71435" marR="71435" marT="42865" marB="42865"/>
                </a:tc>
                <a:tc>
                  <a:txBody>
                    <a:bodyPr/>
                    <a:lstStyle/>
                    <a:p>
                      <a:endParaRPr lang="hr-HR" sz="1700" dirty="0"/>
                    </a:p>
                  </a:txBody>
                  <a:tcPr marL="71435" marR="71435" marT="42865" marB="42865"/>
                </a:tc>
                <a:tc>
                  <a:txBody>
                    <a:bodyPr/>
                    <a:lstStyle/>
                    <a:p>
                      <a:endParaRPr lang="hr-HR" sz="1700" dirty="0"/>
                    </a:p>
                  </a:txBody>
                  <a:tcPr marL="71435" marR="71435" marT="42865" marB="42865"/>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51863508"/>
              </p:ext>
            </p:extLst>
          </p:nvPr>
        </p:nvGraphicFramePr>
        <p:xfrm>
          <a:off x="5967846" y="1821656"/>
          <a:ext cx="2623025" cy="4776110"/>
        </p:xfrm>
        <a:graphic>
          <a:graphicData uri="http://schemas.openxmlformats.org/drawingml/2006/table">
            <a:tbl>
              <a:tblPr firstRow="1" bandRow="1">
                <a:tableStyleId>{073A0DAA-6AF3-43AB-8588-CEC1D06C72B9}</a:tableStyleId>
              </a:tblPr>
              <a:tblGrid>
                <a:gridCol w="837136"/>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105.</a:t>
                      </a:r>
                      <a:endParaRPr lang="hr-HR" sz="1700" dirty="0"/>
                    </a:p>
                  </a:txBody>
                  <a:tcPr marL="71435" marR="71435" marT="42865" marB="42865"/>
                </a:tc>
                <a:tc>
                  <a:txBody>
                    <a:bodyPr/>
                    <a:lstStyle/>
                    <a:p>
                      <a:r>
                        <a:rPr lang="hr-HR" sz="1700" dirty="0" smtClean="0"/>
                        <a:t>26374</a:t>
                      </a:r>
                      <a:endParaRPr lang="hr-HR" sz="1700" dirty="0"/>
                    </a:p>
                  </a:txBody>
                  <a:tcPr marL="71435" marR="71435" marT="42865" marB="42865"/>
                </a:tc>
                <a:tc>
                  <a:txBody>
                    <a:bodyPr/>
                    <a:lstStyle/>
                    <a:p>
                      <a:r>
                        <a:rPr lang="hr-HR" sz="1700" dirty="0" smtClean="0"/>
                        <a:t>57,63</a:t>
                      </a:r>
                    </a:p>
                  </a:txBody>
                  <a:tcPr marL="71435" marR="71435" marT="42865" marB="42865"/>
                </a:tc>
              </a:tr>
              <a:tr h="347685">
                <a:tc>
                  <a:txBody>
                    <a:bodyPr/>
                    <a:lstStyle/>
                    <a:p>
                      <a:r>
                        <a:rPr lang="hr-HR" sz="1700" dirty="0" smtClean="0"/>
                        <a:t>106.</a:t>
                      </a:r>
                      <a:endParaRPr lang="hr-HR" sz="1700" dirty="0"/>
                    </a:p>
                  </a:txBody>
                  <a:tcPr marL="71435" marR="71435" marT="42865" marB="42865"/>
                </a:tc>
                <a:tc>
                  <a:txBody>
                    <a:bodyPr/>
                    <a:lstStyle/>
                    <a:p>
                      <a:r>
                        <a:rPr lang="hr-HR" sz="1700" dirty="0" smtClean="0"/>
                        <a:t>2546</a:t>
                      </a:r>
                      <a:endParaRPr lang="hr-HR" sz="1700" dirty="0"/>
                    </a:p>
                  </a:txBody>
                  <a:tcPr marL="71435" marR="71435" marT="42865" marB="42865"/>
                </a:tc>
                <a:tc>
                  <a:txBody>
                    <a:bodyPr/>
                    <a:lstStyle/>
                    <a:p>
                      <a:r>
                        <a:rPr lang="hr-HR" sz="1700" dirty="0" smtClean="0"/>
                        <a:t>56,26</a:t>
                      </a:r>
                    </a:p>
                  </a:txBody>
                  <a:tcPr marL="71435" marR="71435" marT="42865" marB="42865"/>
                </a:tc>
              </a:tr>
              <a:tr h="347685">
                <a:tc>
                  <a:txBody>
                    <a:bodyPr/>
                    <a:lstStyle/>
                    <a:p>
                      <a:r>
                        <a:rPr lang="hr-HR" sz="1700" dirty="0" smtClean="0"/>
                        <a:t>107.</a:t>
                      </a:r>
                      <a:endParaRPr lang="hr-HR" sz="1700" dirty="0"/>
                    </a:p>
                  </a:txBody>
                  <a:tcPr marL="71435" marR="71435" marT="42865" marB="42865"/>
                </a:tc>
                <a:tc>
                  <a:txBody>
                    <a:bodyPr/>
                    <a:lstStyle/>
                    <a:p>
                      <a:r>
                        <a:rPr lang="hr-HR" sz="1700" dirty="0" smtClean="0"/>
                        <a:t>22456</a:t>
                      </a:r>
                      <a:endParaRPr lang="hr-HR" sz="1700" dirty="0"/>
                    </a:p>
                  </a:txBody>
                  <a:tcPr marL="71435" marR="71435" marT="42865" marB="42865"/>
                </a:tc>
                <a:tc>
                  <a:txBody>
                    <a:bodyPr/>
                    <a:lstStyle/>
                    <a:p>
                      <a:r>
                        <a:rPr lang="hr-HR" sz="1700" dirty="0" smtClean="0"/>
                        <a:t>55,49</a:t>
                      </a:r>
                      <a:endParaRPr lang="hr-HR" sz="1700" dirty="0"/>
                    </a:p>
                  </a:txBody>
                  <a:tcPr marL="71435" marR="71435" marT="42865" marB="42865"/>
                </a:tc>
              </a:tr>
              <a:tr h="347685">
                <a:tc>
                  <a:txBody>
                    <a:bodyPr/>
                    <a:lstStyle/>
                    <a:p>
                      <a:r>
                        <a:rPr lang="hr-HR" sz="1700" dirty="0" smtClean="0"/>
                        <a:t>108.</a:t>
                      </a:r>
                      <a:endParaRPr lang="hr-HR" sz="1700" dirty="0"/>
                    </a:p>
                  </a:txBody>
                  <a:tcPr marL="71435" marR="71435" marT="42865" marB="42865"/>
                </a:tc>
                <a:tc>
                  <a:txBody>
                    <a:bodyPr/>
                    <a:lstStyle/>
                    <a:p>
                      <a:r>
                        <a:rPr lang="hr-HR" sz="1700" dirty="0" smtClean="0"/>
                        <a:t>33221</a:t>
                      </a:r>
                      <a:endParaRPr lang="hr-HR" sz="1700" dirty="0"/>
                    </a:p>
                  </a:txBody>
                  <a:tcPr marL="71435" marR="71435" marT="42865" marB="42865"/>
                </a:tc>
                <a:tc>
                  <a:txBody>
                    <a:bodyPr/>
                    <a:lstStyle/>
                    <a:p>
                      <a:r>
                        <a:rPr lang="hr-HR" sz="1700" dirty="0" smtClean="0"/>
                        <a:t>55,18</a:t>
                      </a:r>
                      <a:endParaRPr lang="hr-HR" sz="1700" dirty="0"/>
                    </a:p>
                  </a:txBody>
                  <a:tcPr marL="71435" marR="71435" marT="42865" marB="42865"/>
                </a:tc>
              </a:tr>
              <a:tr h="347685">
                <a:tc>
                  <a:txBody>
                    <a:bodyPr/>
                    <a:lstStyle/>
                    <a:p>
                      <a:r>
                        <a:rPr lang="hr-HR" sz="1700" dirty="0" smtClean="0"/>
                        <a:t>109.</a:t>
                      </a:r>
                      <a:endParaRPr lang="hr-HR" sz="1700" dirty="0"/>
                    </a:p>
                  </a:txBody>
                  <a:tcPr marL="71435" marR="71435" marT="42865" marB="42865"/>
                </a:tc>
                <a:tc>
                  <a:txBody>
                    <a:bodyPr/>
                    <a:lstStyle/>
                    <a:p>
                      <a:r>
                        <a:rPr lang="hr-HR" sz="1700" dirty="0" smtClean="0"/>
                        <a:t>3456</a:t>
                      </a:r>
                      <a:endParaRPr lang="hr-HR" sz="1700" dirty="0"/>
                    </a:p>
                  </a:txBody>
                  <a:tcPr marL="71435" marR="71435" marT="42865" marB="42865"/>
                </a:tc>
                <a:tc>
                  <a:txBody>
                    <a:bodyPr/>
                    <a:lstStyle/>
                    <a:p>
                      <a:r>
                        <a:rPr lang="hr-HR" sz="1700" dirty="0" smtClean="0"/>
                        <a:t>55,05</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lnB w="12700" cmpd="sng">
                      <a:noFill/>
                    </a:lnB>
                  </a:tcPr>
                </a:tc>
                <a:tc>
                  <a:txBody>
                    <a:bodyPr/>
                    <a:lstStyle/>
                    <a:p>
                      <a:r>
                        <a:rPr lang="hr-HR" sz="1700" dirty="0" smtClean="0"/>
                        <a:t>…</a:t>
                      </a:r>
                      <a:endParaRPr lang="hr-HR" sz="1700" dirty="0"/>
                    </a:p>
                  </a:txBody>
                  <a:tcPr marL="71435" marR="71435" marT="42865" marB="42865">
                    <a:lnB w="12700" cmpd="sng">
                      <a:noFill/>
                    </a:lnB>
                  </a:tcPr>
                </a:tc>
                <a:tc>
                  <a:txBody>
                    <a:bodyPr/>
                    <a:lstStyle/>
                    <a:p>
                      <a:r>
                        <a:rPr lang="hr-HR" sz="1700" dirty="0" smtClean="0"/>
                        <a:t>…</a:t>
                      </a:r>
                      <a:endParaRPr lang="hr-HR" sz="1700" dirty="0"/>
                    </a:p>
                  </a:txBody>
                  <a:tcPr marL="71435" marR="71435" marT="42865" marB="42865">
                    <a:lnB w="12700" cmpd="sng">
                      <a:noFill/>
                    </a:lnB>
                  </a:tcPr>
                </a:tc>
              </a:tr>
              <a:tr h="347685">
                <a:tc>
                  <a:txBody>
                    <a:bodyPr/>
                    <a:lstStyle/>
                    <a:p>
                      <a:r>
                        <a:rPr lang="hr-HR" sz="1700" dirty="0" smtClean="0"/>
                        <a:t>199.</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hr-HR" sz="1700" dirty="0" smtClean="0"/>
                        <a:t>12345</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hr-HR" sz="1700" dirty="0" smtClean="0"/>
                        <a:t>51,05</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7685">
                <a:tc>
                  <a:txBody>
                    <a:bodyPr/>
                    <a:lstStyle/>
                    <a:p>
                      <a:r>
                        <a:rPr lang="hr-HR" sz="1700" dirty="0" smtClean="0"/>
                        <a:t>200.</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sz="1700" dirty="0" smtClean="0"/>
                        <a:t>8756</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sz="1700" dirty="0" smtClean="0"/>
                        <a:t>51,00</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685">
                <a:tc>
                  <a:txBody>
                    <a:bodyPr/>
                    <a:lstStyle/>
                    <a:p>
                      <a:r>
                        <a:rPr lang="hr-HR" sz="1700" dirty="0" smtClean="0"/>
                        <a:t>201.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22354</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50,62</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endParaRPr lang="hr-HR" sz="1700" dirty="0"/>
                    </a:p>
                  </a:txBody>
                  <a:tcPr marL="71435" marR="71435" marT="42865" marB="42865"/>
                </a:tc>
                <a:tc>
                  <a:txBody>
                    <a:bodyPr/>
                    <a:lstStyle/>
                    <a:p>
                      <a:endParaRPr lang="hr-HR" sz="1700" dirty="0"/>
                    </a:p>
                  </a:txBody>
                  <a:tcPr marL="71435" marR="71435" marT="42865" marB="42865"/>
                </a:tc>
                <a:tc>
                  <a:txBody>
                    <a:bodyPr/>
                    <a:lstStyle/>
                    <a:p>
                      <a:endParaRPr lang="hr-HR" sz="1700" dirty="0"/>
                    </a:p>
                  </a:txBody>
                  <a:tcPr marL="71435" marR="71435" marT="42865" marB="42865"/>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079551993"/>
              </p:ext>
            </p:extLst>
          </p:nvPr>
        </p:nvGraphicFramePr>
        <p:xfrm>
          <a:off x="162467" y="1821656"/>
          <a:ext cx="2623024" cy="4776110"/>
        </p:xfrm>
        <a:graphic>
          <a:graphicData uri="http://schemas.openxmlformats.org/drawingml/2006/table">
            <a:tbl>
              <a:tblPr firstRow="1" bandRow="1">
                <a:tableStyleId>{073A0DAA-6AF3-43AB-8588-CEC1D06C72B9}</a:tableStyleId>
              </a:tblPr>
              <a:tblGrid>
                <a:gridCol w="837135"/>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66.</a:t>
                      </a:r>
                      <a:endParaRPr lang="hr-HR" sz="1700" dirty="0"/>
                    </a:p>
                  </a:txBody>
                  <a:tcPr marL="71435" marR="71435" marT="42865" marB="42865"/>
                </a:tc>
                <a:tc>
                  <a:txBody>
                    <a:bodyPr/>
                    <a:lstStyle/>
                    <a:p>
                      <a:r>
                        <a:rPr lang="hr-HR" sz="1700" dirty="0" smtClean="0"/>
                        <a:t>12324</a:t>
                      </a:r>
                      <a:endParaRPr lang="hr-HR" sz="1700" dirty="0"/>
                    </a:p>
                  </a:txBody>
                  <a:tcPr marL="71435" marR="71435" marT="42865" marB="42865"/>
                </a:tc>
                <a:tc>
                  <a:txBody>
                    <a:bodyPr/>
                    <a:lstStyle/>
                    <a:p>
                      <a:r>
                        <a:rPr lang="hr-HR" sz="1700" dirty="0" smtClean="0"/>
                        <a:t>56,61</a:t>
                      </a:r>
                    </a:p>
                  </a:txBody>
                  <a:tcPr marL="71435" marR="71435" marT="42865" marB="42865"/>
                </a:tc>
              </a:tr>
              <a:tr h="347685">
                <a:tc>
                  <a:txBody>
                    <a:bodyPr/>
                    <a:lstStyle/>
                    <a:p>
                      <a:r>
                        <a:rPr lang="hr-HR" sz="1700" dirty="0" smtClean="0"/>
                        <a:t>67.</a:t>
                      </a:r>
                      <a:endParaRPr lang="hr-HR" sz="1700" dirty="0"/>
                    </a:p>
                  </a:txBody>
                  <a:tcPr marL="71435" marR="71435" marT="42865" marB="42865"/>
                </a:tc>
                <a:tc>
                  <a:txBody>
                    <a:bodyPr/>
                    <a:lstStyle/>
                    <a:p>
                      <a:r>
                        <a:rPr lang="hr-HR" sz="1700" dirty="0" smtClean="0"/>
                        <a:t>2356</a:t>
                      </a:r>
                      <a:endParaRPr lang="hr-HR" sz="1700" dirty="0"/>
                    </a:p>
                  </a:txBody>
                  <a:tcPr marL="71435" marR="71435" marT="42865" marB="42865"/>
                </a:tc>
                <a:tc>
                  <a:txBody>
                    <a:bodyPr/>
                    <a:lstStyle/>
                    <a:p>
                      <a:r>
                        <a:rPr lang="hr-HR" sz="1700" dirty="0" smtClean="0"/>
                        <a:t>55,00</a:t>
                      </a:r>
                    </a:p>
                  </a:txBody>
                  <a:tcPr marL="71435" marR="71435" marT="42865" marB="42865"/>
                </a:tc>
              </a:tr>
              <a:tr h="347685">
                <a:tc>
                  <a:txBody>
                    <a:bodyPr/>
                    <a:lstStyle/>
                    <a:p>
                      <a:r>
                        <a:rPr lang="hr-HR" sz="1700" b="1" i="1" dirty="0" smtClean="0"/>
                        <a:t>68.</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54,5</a:t>
                      </a:r>
                      <a:endParaRPr lang="hr-HR" sz="1700" b="1" i="1" dirty="0"/>
                    </a:p>
                  </a:txBody>
                  <a:tcPr marL="71435" marR="71435" marT="42865" marB="42865">
                    <a:solidFill>
                      <a:srgbClr val="92D050"/>
                    </a:solidFill>
                  </a:tcPr>
                </a:tc>
              </a:tr>
              <a:tr h="347685">
                <a:tc>
                  <a:txBody>
                    <a:bodyPr/>
                    <a:lstStyle/>
                    <a:p>
                      <a:r>
                        <a:rPr lang="hr-HR" sz="1700" dirty="0" smtClean="0"/>
                        <a:t>69.</a:t>
                      </a:r>
                      <a:endParaRPr lang="hr-HR" sz="1700" dirty="0"/>
                    </a:p>
                  </a:txBody>
                  <a:tcPr marL="71435" marR="71435" marT="42865" marB="42865"/>
                </a:tc>
                <a:tc>
                  <a:txBody>
                    <a:bodyPr/>
                    <a:lstStyle/>
                    <a:p>
                      <a:r>
                        <a:rPr lang="hr-HR" sz="1700" dirty="0" smtClean="0"/>
                        <a:t>7896</a:t>
                      </a:r>
                      <a:endParaRPr lang="hr-HR" sz="1700" dirty="0"/>
                    </a:p>
                  </a:txBody>
                  <a:tcPr marL="71435" marR="71435" marT="42865" marB="42865"/>
                </a:tc>
                <a:tc>
                  <a:txBody>
                    <a:bodyPr/>
                    <a:lstStyle/>
                    <a:p>
                      <a:r>
                        <a:rPr lang="hr-HR" sz="1700" dirty="0" smtClean="0"/>
                        <a:t>54,30</a:t>
                      </a:r>
                      <a:endParaRPr lang="hr-HR" sz="1700" dirty="0"/>
                    </a:p>
                  </a:txBody>
                  <a:tcPr marL="71435" marR="71435" marT="42865" marB="42865"/>
                </a:tc>
              </a:tr>
              <a:tr h="347685">
                <a:tc>
                  <a:txBody>
                    <a:bodyPr/>
                    <a:lstStyle/>
                    <a:p>
                      <a:r>
                        <a:rPr lang="hr-HR" sz="1700" dirty="0" smtClean="0"/>
                        <a:t>70.</a:t>
                      </a:r>
                      <a:endParaRPr lang="hr-HR" sz="1700" dirty="0"/>
                    </a:p>
                  </a:txBody>
                  <a:tcPr marL="71435" marR="71435" marT="42865" marB="42865"/>
                </a:tc>
                <a:tc>
                  <a:txBody>
                    <a:bodyPr/>
                    <a:lstStyle/>
                    <a:p>
                      <a:r>
                        <a:rPr lang="hr-HR" sz="1700" dirty="0" smtClean="0"/>
                        <a:t>31567</a:t>
                      </a:r>
                      <a:endParaRPr lang="hr-HR" sz="1700" dirty="0"/>
                    </a:p>
                  </a:txBody>
                  <a:tcPr marL="71435" marR="71435" marT="42865" marB="42865"/>
                </a:tc>
                <a:tc>
                  <a:txBody>
                    <a:bodyPr/>
                    <a:lstStyle/>
                    <a:p>
                      <a:r>
                        <a:rPr lang="hr-HR" sz="1700" dirty="0" smtClean="0"/>
                        <a:t>54,20</a:t>
                      </a:r>
                      <a:endParaRPr lang="hr-HR" sz="1700" dirty="0"/>
                    </a:p>
                  </a:txBody>
                  <a:tcPr marL="71435" marR="71435" marT="42865" marB="42865"/>
                </a:tc>
              </a:tr>
              <a:tr h="347685">
                <a:tc>
                  <a:txBody>
                    <a:bodyPr/>
                    <a:lstStyle/>
                    <a:p>
                      <a:r>
                        <a:rPr lang="hr-HR" sz="1700" dirty="0" smtClean="0"/>
                        <a:t>71.</a:t>
                      </a:r>
                      <a:endParaRPr lang="hr-HR" sz="1700" dirty="0"/>
                    </a:p>
                  </a:txBody>
                  <a:tcPr marL="71435" marR="71435" marT="42865" marB="42865"/>
                </a:tc>
                <a:tc>
                  <a:txBody>
                    <a:bodyPr/>
                    <a:lstStyle/>
                    <a:p>
                      <a:r>
                        <a:rPr lang="hr-HR" sz="1700" dirty="0" smtClean="0"/>
                        <a:t>236</a:t>
                      </a:r>
                      <a:endParaRPr lang="hr-HR" sz="1700" dirty="0"/>
                    </a:p>
                  </a:txBody>
                  <a:tcPr marL="71435" marR="71435" marT="42865" marB="42865"/>
                </a:tc>
                <a:tc>
                  <a:txBody>
                    <a:bodyPr/>
                    <a:lstStyle/>
                    <a:p>
                      <a:r>
                        <a:rPr lang="hr-HR" sz="1700" dirty="0" smtClean="0"/>
                        <a:t>50,00</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2341</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49,00</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101.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26356</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48,69</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102.</a:t>
                      </a:r>
                      <a:endParaRPr lang="hr-HR" sz="1700" dirty="0"/>
                    </a:p>
                  </a:txBody>
                  <a:tcPr marL="71435" marR="71435" marT="42865" marB="42865"/>
                </a:tc>
                <a:tc>
                  <a:txBody>
                    <a:bodyPr/>
                    <a:lstStyle/>
                    <a:p>
                      <a:r>
                        <a:rPr lang="hr-HR" sz="1700" dirty="0" smtClean="0"/>
                        <a:t>10123</a:t>
                      </a:r>
                      <a:endParaRPr lang="hr-HR" sz="1700" dirty="0"/>
                    </a:p>
                  </a:txBody>
                  <a:tcPr marL="71435" marR="71435" marT="42865" marB="42865"/>
                </a:tc>
                <a:tc>
                  <a:txBody>
                    <a:bodyPr/>
                    <a:lstStyle/>
                    <a:p>
                      <a:r>
                        <a:rPr lang="hr-HR" sz="1700" dirty="0" smtClean="0"/>
                        <a:t>47,33</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sp>
        <p:nvSpPr>
          <p:cNvPr id="52402" name="TextBox 11"/>
          <p:cNvSpPr txBox="1">
            <a:spLocks noChangeArrowheads="1"/>
          </p:cNvSpPr>
          <p:nvPr/>
        </p:nvSpPr>
        <p:spPr bwMode="auto">
          <a:xfrm>
            <a:off x="179512" y="1199556"/>
            <a:ext cx="2311398"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I.gimnazija</a:t>
            </a:r>
            <a:r>
              <a:rPr lang="hr-HR" dirty="0" smtClean="0"/>
              <a:t>, </a:t>
            </a:r>
            <a:r>
              <a:rPr lang="hr-HR" dirty="0" err="1" smtClean="0"/>
              <a:t>o.g</a:t>
            </a:r>
            <a:r>
              <a:rPr lang="hr-HR" dirty="0" smtClean="0"/>
              <a:t>.</a:t>
            </a:r>
            <a:endParaRPr lang="hr-HR" dirty="0"/>
          </a:p>
        </p:txBody>
      </p:sp>
      <p:sp>
        <p:nvSpPr>
          <p:cNvPr id="52403" name="TextBox 12"/>
          <p:cNvSpPr txBox="1">
            <a:spLocks noChangeArrowheads="1"/>
          </p:cNvSpPr>
          <p:nvPr/>
        </p:nvSpPr>
        <p:spPr bwMode="auto">
          <a:xfrm>
            <a:off x="3131840" y="1218903"/>
            <a:ext cx="2396357"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II.gimnazija</a:t>
            </a:r>
            <a:r>
              <a:rPr lang="hr-HR" dirty="0" smtClean="0"/>
              <a:t>, </a:t>
            </a:r>
            <a:r>
              <a:rPr lang="hr-HR" dirty="0" err="1" smtClean="0"/>
              <a:t>o.g</a:t>
            </a:r>
            <a:r>
              <a:rPr lang="hr-HR" dirty="0" smtClean="0"/>
              <a:t>.</a:t>
            </a:r>
            <a:endParaRPr lang="hr-HR" dirty="0"/>
          </a:p>
        </p:txBody>
      </p:sp>
      <p:sp>
        <p:nvSpPr>
          <p:cNvPr id="52405" name="TextBox 15"/>
          <p:cNvSpPr txBox="1">
            <a:spLocks noChangeArrowheads="1"/>
          </p:cNvSpPr>
          <p:nvPr/>
        </p:nvSpPr>
        <p:spPr bwMode="auto">
          <a:xfrm>
            <a:off x="8702489" y="3562946"/>
            <a:ext cx="463135"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b="1" dirty="0"/>
              <a:t>…</a:t>
            </a:r>
          </a:p>
        </p:txBody>
      </p:sp>
      <p:sp>
        <p:nvSpPr>
          <p:cNvPr id="12" name="TextBox 12"/>
          <p:cNvSpPr txBox="1">
            <a:spLocks noChangeArrowheads="1"/>
          </p:cNvSpPr>
          <p:nvPr/>
        </p:nvSpPr>
        <p:spPr bwMode="auto">
          <a:xfrm>
            <a:off x="5940152" y="1198962"/>
            <a:ext cx="2481316"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III.gimnazija</a:t>
            </a:r>
            <a:r>
              <a:rPr lang="hr-HR" dirty="0" smtClean="0"/>
              <a:t>, </a:t>
            </a:r>
            <a:r>
              <a:rPr lang="hr-HR" dirty="0" err="1" smtClean="0"/>
              <a:t>o.g</a:t>
            </a:r>
            <a:r>
              <a:rPr lang="hr-HR" dirty="0" smtClean="0"/>
              <a:t>.</a:t>
            </a:r>
            <a:endParaRPr lang="hr-HR" dirty="0"/>
          </a:p>
        </p:txBody>
      </p:sp>
      <p:sp>
        <p:nvSpPr>
          <p:cNvPr id="5" name="Down Arrow 4"/>
          <p:cNvSpPr/>
          <p:nvPr/>
        </p:nvSpPr>
        <p:spPr>
          <a:xfrm flipV="1">
            <a:off x="3563888" y="3598020"/>
            <a:ext cx="576064" cy="2999332"/>
          </a:xfrm>
          <a:prstGeom prst="downArrow">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3" name="Down Arrow 12"/>
          <p:cNvSpPr/>
          <p:nvPr/>
        </p:nvSpPr>
        <p:spPr>
          <a:xfrm flipV="1">
            <a:off x="6444208" y="3598020"/>
            <a:ext cx="576064" cy="2999332"/>
          </a:xfrm>
          <a:prstGeom prst="downArrow">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90323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8277" y="188640"/>
            <a:ext cx="8484212" cy="680294"/>
          </a:xfrm>
        </p:spPr>
        <p:txBody>
          <a:bodyPr/>
          <a:lstStyle/>
          <a:p>
            <a:pPr eaLnBrk="1" hangingPunct="1">
              <a:defRPr/>
            </a:pPr>
            <a:r>
              <a:rPr lang="hr-HR" dirty="0" smtClean="0">
                <a:cs typeface="+mj-cs"/>
                <a:sym typeface="Trebuchet MS" pitchFamily="1" charset="0"/>
              </a:rPr>
              <a:t>Plasmani po školama i programima</a:t>
            </a:r>
            <a:endParaRPr lang="hr-HR" dirty="0">
              <a:cs typeface="+mj-cs"/>
              <a:sym typeface="Trebuchet MS" pitchFamily="1" charset="0"/>
            </a:endParaRPr>
          </a:p>
        </p:txBody>
      </p:sp>
      <p:sp>
        <p:nvSpPr>
          <p:cNvPr id="4" name="Slide Number Placeholder 3"/>
          <p:cNvSpPr>
            <a:spLocks noGrp="1"/>
          </p:cNvSpPr>
          <p:nvPr>
            <p:ph type="sldNum" sz="quarter" idx="4294967295"/>
          </p:nvPr>
        </p:nvSpPr>
        <p:spPr/>
        <p:txBody>
          <a:bodyPr/>
          <a:lstStyle/>
          <a:p>
            <a:pPr>
              <a:defRPr/>
            </a:pPr>
            <a:fld id="{6C4BE68B-5E1F-43C9-A878-D3C12ED051CA}" type="slidenum">
              <a:rPr lang="en-US" smtClean="0"/>
              <a:pPr>
                <a:defRPr/>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488957217"/>
              </p:ext>
            </p:extLst>
          </p:nvPr>
        </p:nvGraphicFramePr>
        <p:xfrm>
          <a:off x="3064536" y="1821656"/>
          <a:ext cx="2623024" cy="4776110"/>
        </p:xfrm>
        <a:graphic>
          <a:graphicData uri="http://schemas.openxmlformats.org/drawingml/2006/table">
            <a:tbl>
              <a:tblPr firstRow="1" bandRow="1">
                <a:tableStyleId>{073A0DAA-6AF3-43AB-8588-CEC1D06C72B9}</a:tableStyleId>
              </a:tblPr>
              <a:tblGrid>
                <a:gridCol w="837135"/>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107.</a:t>
                      </a:r>
                      <a:endParaRPr lang="hr-HR" sz="1700" dirty="0"/>
                    </a:p>
                  </a:txBody>
                  <a:tcPr marL="71435" marR="71435" marT="42865" marB="42865"/>
                </a:tc>
                <a:tc>
                  <a:txBody>
                    <a:bodyPr/>
                    <a:lstStyle/>
                    <a:p>
                      <a:r>
                        <a:rPr lang="hr-HR" sz="1700" dirty="0" smtClean="0"/>
                        <a:t>2088</a:t>
                      </a:r>
                      <a:endParaRPr lang="hr-HR" sz="1700" dirty="0"/>
                    </a:p>
                  </a:txBody>
                  <a:tcPr marL="71435" marR="71435" marT="42865" marB="42865"/>
                </a:tc>
                <a:tc>
                  <a:txBody>
                    <a:bodyPr/>
                    <a:lstStyle/>
                    <a:p>
                      <a:r>
                        <a:rPr lang="hr-HR" sz="1700" dirty="0" smtClean="0"/>
                        <a:t>57,30</a:t>
                      </a:r>
                    </a:p>
                  </a:txBody>
                  <a:tcPr marL="71435" marR="71435" marT="42865" marB="42865"/>
                </a:tc>
              </a:tr>
              <a:tr h="347685">
                <a:tc>
                  <a:txBody>
                    <a:bodyPr/>
                    <a:lstStyle/>
                    <a:p>
                      <a:r>
                        <a:rPr lang="hr-HR" sz="1700" dirty="0" smtClean="0"/>
                        <a:t>108.</a:t>
                      </a:r>
                      <a:endParaRPr lang="hr-HR" sz="1700" dirty="0"/>
                    </a:p>
                  </a:txBody>
                  <a:tcPr marL="71435" marR="71435" marT="42865" marB="42865"/>
                </a:tc>
                <a:tc>
                  <a:txBody>
                    <a:bodyPr/>
                    <a:lstStyle/>
                    <a:p>
                      <a:r>
                        <a:rPr lang="hr-HR" sz="1700" dirty="0" smtClean="0"/>
                        <a:t>8095</a:t>
                      </a:r>
                      <a:endParaRPr lang="hr-HR" sz="1700" dirty="0"/>
                    </a:p>
                  </a:txBody>
                  <a:tcPr marL="71435" marR="71435" marT="42865" marB="42865"/>
                </a:tc>
                <a:tc>
                  <a:txBody>
                    <a:bodyPr/>
                    <a:lstStyle/>
                    <a:p>
                      <a:r>
                        <a:rPr lang="hr-HR" sz="1700" dirty="0" smtClean="0"/>
                        <a:t>57,15</a:t>
                      </a:r>
                    </a:p>
                  </a:txBody>
                  <a:tcPr marL="71435" marR="71435" marT="42865" marB="42865"/>
                </a:tc>
              </a:tr>
              <a:tr h="347685">
                <a:tc>
                  <a:txBody>
                    <a:bodyPr/>
                    <a:lstStyle/>
                    <a:p>
                      <a:r>
                        <a:rPr lang="hr-HR" sz="1700" b="1" i="1" dirty="0" smtClean="0"/>
                        <a:t>109.</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56,5</a:t>
                      </a:r>
                      <a:endParaRPr lang="hr-HR" sz="1700" b="1" i="1" dirty="0"/>
                    </a:p>
                  </a:txBody>
                  <a:tcPr marL="71435" marR="71435" marT="42865" marB="42865">
                    <a:solidFill>
                      <a:srgbClr val="92D050"/>
                    </a:solidFill>
                  </a:tcPr>
                </a:tc>
              </a:tr>
              <a:tr h="347685">
                <a:tc>
                  <a:txBody>
                    <a:bodyPr/>
                    <a:lstStyle/>
                    <a:p>
                      <a:r>
                        <a:rPr lang="hr-HR" sz="1700" dirty="0" smtClean="0"/>
                        <a:t>110.</a:t>
                      </a:r>
                      <a:endParaRPr lang="hr-HR" sz="1700" dirty="0"/>
                    </a:p>
                  </a:txBody>
                  <a:tcPr marL="71435" marR="71435" marT="42865" marB="42865"/>
                </a:tc>
                <a:tc>
                  <a:txBody>
                    <a:bodyPr/>
                    <a:lstStyle/>
                    <a:p>
                      <a:r>
                        <a:rPr lang="hr-HR" sz="1700" dirty="0" smtClean="0"/>
                        <a:t>10926</a:t>
                      </a:r>
                      <a:endParaRPr lang="hr-HR" sz="1700" dirty="0"/>
                    </a:p>
                  </a:txBody>
                  <a:tcPr marL="71435" marR="71435" marT="42865" marB="42865"/>
                </a:tc>
                <a:tc>
                  <a:txBody>
                    <a:bodyPr/>
                    <a:lstStyle/>
                    <a:p>
                      <a:r>
                        <a:rPr lang="hr-HR" sz="1700" dirty="0" smtClean="0"/>
                        <a:t>56,43</a:t>
                      </a:r>
                      <a:endParaRPr lang="hr-HR" sz="1700" dirty="0"/>
                    </a:p>
                  </a:txBody>
                  <a:tcPr marL="71435" marR="71435" marT="42865" marB="42865"/>
                </a:tc>
              </a:tr>
              <a:tr h="347685">
                <a:tc>
                  <a:txBody>
                    <a:bodyPr/>
                    <a:lstStyle/>
                    <a:p>
                      <a:r>
                        <a:rPr lang="hr-HR" sz="1700" dirty="0" smtClean="0"/>
                        <a:t>111.</a:t>
                      </a:r>
                      <a:endParaRPr lang="hr-HR" sz="1700" dirty="0"/>
                    </a:p>
                  </a:txBody>
                  <a:tcPr marL="71435" marR="71435" marT="42865" marB="42865"/>
                </a:tc>
                <a:tc>
                  <a:txBody>
                    <a:bodyPr/>
                    <a:lstStyle/>
                    <a:p>
                      <a:r>
                        <a:rPr lang="hr-HR" sz="1700" dirty="0" smtClean="0"/>
                        <a:t>21955</a:t>
                      </a:r>
                      <a:endParaRPr lang="hr-HR" sz="1700" dirty="0"/>
                    </a:p>
                  </a:txBody>
                  <a:tcPr marL="71435" marR="71435" marT="42865" marB="42865"/>
                </a:tc>
                <a:tc>
                  <a:txBody>
                    <a:bodyPr/>
                    <a:lstStyle/>
                    <a:p>
                      <a:r>
                        <a:rPr lang="hr-HR" sz="1700" dirty="0" smtClean="0"/>
                        <a:t>56,27</a:t>
                      </a:r>
                      <a:endParaRPr lang="hr-HR" sz="1700" dirty="0"/>
                    </a:p>
                  </a:txBody>
                  <a:tcPr marL="71435" marR="71435" marT="42865" marB="42865"/>
                </a:tc>
              </a:tr>
              <a:tr h="347685">
                <a:tc>
                  <a:txBody>
                    <a:bodyPr/>
                    <a:lstStyle/>
                    <a:p>
                      <a:r>
                        <a:rPr lang="hr-HR" sz="1700" dirty="0" smtClean="0"/>
                        <a:t>112.</a:t>
                      </a:r>
                      <a:endParaRPr lang="hr-HR" sz="1700" dirty="0"/>
                    </a:p>
                  </a:txBody>
                  <a:tcPr marL="71435" marR="71435" marT="42865" marB="42865"/>
                </a:tc>
                <a:tc>
                  <a:txBody>
                    <a:bodyPr/>
                    <a:lstStyle/>
                    <a:p>
                      <a:r>
                        <a:rPr lang="hr-HR" sz="1700" dirty="0" smtClean="0"/>
                        <a:t>345</a:t>
                      </a:r>
                      <a:endParaRPr lang="hr-HR" sz="1700" dirty="0"/>
                    </a:p>
                  </a:txBody>
                  <a:tcPr marL="71435" marR="71435" marT="42865" marB="42865"/>
                </a:tc>
                <a:tc>
                  <a:txBody>
                    <a:bodyPr/>
                    <a:lstStyle/>
                    <a:p>
                      <a:r>
                        <a:rPr lang="hr-HR" sz="1700" dirty="0" smtClean="0"/>
                        <a:t>55,16</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150.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23844</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51,12</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151.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12122</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51,05</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152.</a:t>
                      </a:r>
                      <a:endParaRPr lang="hr-HR" sz="1700" dirty="0"/>
                    </a:p>
                  </a:txBody>
                  <a:tcPr marL="71435" marR="71435" marT="42865" marB="42865"/>
                </a:tc>
                <a:tc>
                  <a:txBody>
                    <a:bodyPr/>
                    <a:lstStyle/>
                    <a:p>
                      <a:r>
                        <a:rPr lang="hr-HR" sz="1700" dirty="0" smtClean="0"/>
                        <a:t>2345</a:t>
                      </a:r>
                      <a:endParaRPr lang="hr-HR" sz="1700" dirty="0"/>
                    </a:p>
                  </a:txBody>
                  <a:tcPr marL="71435" marR="71435" marT="42865" marB="42865"/>
                </a:tc>
                <a:tc>
                  <a:txBody>
                    <a:bodyPr/>
                    <a:lstStyle/>
                    <a:p>
                      <a:r>
                        <a:rPr lang="hr-HR" sz="1700" dirty="0" smtClean="0"/>
                        <a:t>50,88</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98513130"/>
              </p:ext>
            </p:extLst>
          </p:nvPr>
        </p:nvGraphicFramePr>
        <p:xfrm>
          <a:off x="5967846" y="1821656"/>
          <a:ext cx="2623025" cy="4776110"/>
        </p:xfrm>
        <a:graphic>
          <a:graphicData uri="http://schemas.openxmlformats.org/drawingml/2006/table">
            <a:tbl>
              <a:tblPr firstRow="1" bandRow="1">
                <a:tableStyleId>{073A0DAA-6AF3-43AB-8588-CEC1D06C72B9}</a:tableStyleId>
              </a:tblPr>
              <a:tblGrid>
                <a:gridCol w="837136"/>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105.</a:t>
                      </a:r>
                      <a:endParaRPr lang="hr-HR" sz="1700" dirty="0"/>
                    </a:p>
                  </a:txBody>
                  <a:tcPr marL="71435" marR="71435" marT="42865" marB="42865"/>
                </a:tc>
                <a:tc>
                  <a:txBody>
                    <a:bodyPr/>
                    <a:lstStyle/>
                    <a:p>
                      <a:r>
                        <a:rPr lang="hr-HR" sz="1700" dirty="0" smtClean="0"/>
                        <a:t>26374</a:t>
                      </a:r>
                      <a:endParaRPr lang="hr-HR" sz="1700" dirty="0"/>
                    </a:p>
                  </a:txBody>
                  <a:tcPr marL="71435" marR="71435" marT="42865" marB="42865"/>
                </a:tc>
                <a:tc>
                  <a:txBody>
                    <a:bodyPr/>
                    <a:lstStyle/>
                    <a:p>
                      <a:r>
                        <a:rPr lang="hr-HR" sz="1700" dirty="0" smtClean="0"/>
                        <a:t>57,63</a:t>
                      </a:r>
                    </a:p>
                  </a:txBody>
                  <a:tcPr marL="71435" marR="71435" marT="42865" marB="42865"/>
                </a:tc>
              </a:tr>
              <a:tr h="347685">
                <a:tc>
                  <a:txBody>
                    <a:bodyPr/>
                    <a:lstStyle/>
                    <a:p>
                      <a:r>
                        <a:rPr lang="hr-HR" sz="1700" dirty="0" smtClean="0"/>
                        <a:t>106.</a:t>
                      </a:r>
                      <a:endParaRPr lang="hr-HR" sz="1700" dirty="0"/>
                    </a:p>
                  </a:txBody>
                  <a:tcPr marL="71435" marR="71435" marT="42865" marB="42865"/>
                </a:tc>
                <a:tc>
                  <a:txBody>
                    <a:bodyPr/>
                    <a:lstStyle/>
                    <a:p>
                      <a:r>
                        <a:rPr lang="hr-HR" sz="1700" dirty="0" smtClean="0"/>
                        <a:t>2546</a:t>
                      </a:r>
                      <a:endParaRPr lang="hr-HR" sz="1700" dirty="0"/>
                    </a:p>
                  </a:txBody>
                  <a:tcPr marL="71435" marR="71435" marT="42865" marB="42865"/>
                </a:tc>
                <a:tc>
                  <a:txBody>
                    <a:bodyPr/>
                    <a:lstStyle/>
                    <a:p>
                      <a:r>
                        <a:rPr lang="hr-HR" sz="1700" dirty="0" smtClean="0"/>
                        <a:t>56,26</a:t>
                      </a:r>
                    </a:p>
                  </a:txBody>
                  <a:tcPr marL="71435" marR="71435" marT="42865" marB="42865"/>
                </a:tc>
              </a:tr>
              <a:tr h="347685">
                <a:tc>
                  <a:txBody>
                    <a:bodyPr/>
                    <a:lstStyle/>
                    <a:p>
                      <a:r>
                        <a:rPr lang="hr-HR" sz="1700" b="1" i="1" dirty="0" smtClean="0"/>
                        <a:t>107.</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55,7</a:t>
                      </a:r>
                      <a:endParaRPr lang="hr-HR" sz="1700" b="1" i="1" dirty="0"/>
                    </a:p>
                  </a:txBody>
                  <a:tcPr marL="71435" marR="71435" marT="42865" marB="42865">
                    <a:solidFill>
                      <a:srgbClr val="92D050"/>
                    </a:solidFill>
                  </a:tcPr>
                </a:tc>
              </a:tr>
              <a:tr h="347685">
                <a:tc>
                  <a:txBody>
                    <a:bodyPr/>
                    <a:lstStyle/>
                    <a:p>
                      <a:r>
                        <a:rPr lang="hr-HR" sz="1700" dirty="0" smtClean="0"/>
                        <a:t>108.</a:t>
                      </a:r>
                      <a:endParaRPr lang="hr-HR" sz="1700" dirty="0"/>
                    </a:p>
                  </a:txBody>
                  <a:tcPr marL="71435" marR="71435" marT="42865" marB="42865"/>
                </a:tc>
                <a:tc>
                  <a:txBody>
                    <a:bodyPr/>
                    <a:lstStyle/>
                    <a:p>
                      <a:r>
                        <a:rPr lang="hr-HR" sz="1700" dirty="0" smtClean="0"/>
                        <a:t>22456</a:t>
                      </a:r>
                      <a:endParaRPr lang="hr-HR" sz="1700" dirty="0"/>
                    </a:p>
                  </a:txBody>
                  <a:tcPr marL="71435" marR="71435" marT="42865" marB="42865"/>
                </a:tc>
                <a:tc>
                  <a:txBody>
                    <a:bodyPr/>
                    <a:lstStyle/>
                    <a:p>
                      <a:r>
                        <a:rPr lang="hr-HR" sz="1700" dirty="0" smtClean="0"/>
                        <a:t>55,49</a:t>
                      </a:r>
                      <a:endParaRPr lang="hr-HR" sz="1700" dirty="0"/>
                    </a:p>
                  </a:txBody>
                  <a:tcPr marL="71435" marR="71435" marT="42865" marB="42865"/>
                </a:tc>
              </a:tr>
              <a:tr h="347685">
                <a:tc>
                  <a:txBody>
                    <a:bodyPr/>
                    <a:lstStyle/>
                    <a:p>
                      <a:r>
                        <a:rPr lang="hr-HR" sz="1700" dirty="0" smtClean="0"/>
                        <a:t>109.</a:t>
                      </a:r>
                      <a:endParaRPr lang="hr-HR" sz="1700" dirty="0"/>
                    </a:p>
                  </a:txBody>
                  <a:tcPr marL="71435" marR="71435" marT="42865" marB="42865"/>
                </a:tc>
                <a:tc>
                  <a:txBody>
                    <a:bodyPr/>
                    <a:lstStyle/>
                    <a:p>
                      <a:r>
                        <a:rPr lang="hr-HR" sz="1700" dirty="0" smtClean="0"/>
                        <a:t>33221</a:t>
                      </a:r>
                      <a:endParaRPr lang="hr-HR" sz="1700" dirty="0"/>
                    </a:p>
                  </a:txBody>
                  <a:tcPr marL="71435" marR="71435" marT="42865" marB="42865"/>
                </a:tc>
                <a:tc>
                  <a:txBody>
                    <a:bodyPr/>
                    <a:lstStyle/>
                    <a:p>
                      <a:r>
                        <a:rPr lang="hr-HR" sz="1700" dirty="0" smtClean="0"/>
                        <a:t>55,18</a:t>
                      </a:r>
                      <a:endParaRPr lang="hr-HR" sz="1700" dirty="0"/>
                    </a:p>
                  </a:txBody>
                  <a:tcPr marL="71435" marR="71435" marT="42865" marB="42865"/>
                </a:tc>
              </a:tr>
              <a:tr h="347685">
                <a:tc>
                  <a:txBody>
                    <a:bodyPr/>
                    <a:lstStyle/>
                    <a:p>
                      <a:r>
                        <a:rPr lang="hr-HR" sz="1700" dirty="0" smtClean="0"/>
                        <a:t>110.</a:t>
                      </a:r>
                      <a:endParaRPr lang="hr-HR" sz="1700" dirty="0"/>
                    </a:p>
                  </a:txBody>
                  <a:tcPr marL="71435" marR="71435" marT="42865" marB="42865"/>
                </a:tc>
                <a:tc>
                  <a:txBody>
                    <a:bodyPr/>
                    <a:lstStyle/>
                    <a:p>
                      <a:r>
                        <a:rPr lang="hr-HR" sz="1700" dirty="0" smtClean="0"/>
                        <a:t>3456</a:t>
                      </a:r>
                      <a:endParaRPr lang="hr-HR" sz="1700" dirty="0"/>
                    </a:p>
                  </a:txBody>
                  <a:tcPr marL="71435" marR="71435" marT="42865" marB="42865"/>
                </a:tc>
                <a:tc>
                  <a:txBody>
                    <a:bodyPr/>
                    <a:lstStyle/>
                    <a:p>
                      <a:r>
                        <a:rPr lang="hr-HR" sz="1700" dirty="0" smtClean="0"/>
                        <a:t>55,05</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200.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12345</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51,05</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201.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8756</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51,00</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202.</a:t>
                      </a:r>
                      <a:endParaRPr lang="hr-HR" sz="1700" dirty="0"/>
                    </a:p>
                  </a:txBody>
                  <a:tcPr marL="71435" marR="71435" marT="42865" marB="42865"/>
                </a:tc>
                <a:tc>
                  <a:txBody>
                    <a:bodyPr/>
                    <a:lstStyle/>
                    <a:p>
                      <a:r>
                        <a:rPr lang="hr-HR" sz="1700" dirty="0" smtClean="0"/>
                        <a:t>22354</a:t>
                      </a:r>
                      <a:endParaRPr lang="hr-HR" sz="1700" dirty="0"/>
                    </a:p>
                  </a:txBody>
                  <a:tcPr marL="71435" marR="71435" marT="42865" marB="42865"/>
                </a:tc>
                <a:tc>
                  <a:txBody>
                    <a:bodyPr/>
                    <a:lstStyle/>
                    <a:p>
                      <a:r>
                        <a:rPr lang="hr-HR" sz="1700" dirty="0" smtClean="0"/>
                        <a:t>50,62</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89175741"/>
              </p:ext>
            </p:extLst>
          </p:nvPr>
        </p:nvGraphicFramePr>
        <p:xfrm>
          <a:off x="179512" y="1821656"/>
          <a:ext cx="2605979" cy="4776110"/>
        </p:xfrm>
        <a:graphic>
          <a:graphicData uri="http://schemas.openxmlformats.org/drawingml/2006/table">
            <a:tbl>
              <a:tblPr firstRow="1" bandRow="1">
                <a:tableStyleId>{073A0DAA-6AF3-43AB-8588-CEC1D06C72B9}</a:tableStyleId>
              </a:tblPr>
              <a:tblGrid>
                <a:gridCol w="820090"/>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66.</a:t>
                      </a:r>
                      <a:endParaRPr lang="hr-HR" sz="1700" dirty="0"/>
                    </a:p>
                  </a:txBody>
                  <a:tcPr marL="71435" marR="71435" marT="42865" marB="42865"/>
                </a:tc>
                <a:tc>
                  <a:txBody>
                    <a:bodyPr/>
                    <a:lstStyle/>
                    <a:p>
                      <a:r>
                        <a:rPr lang="hr-HR" sz="1700" dirty="0" smtClean="0"/>
                        <a:t>12324</a:t>
                      </a:r>
                      <a:endParaRPr lang="hr-HR" sz="1700" dirty="0"/>
                    </a:p>
                  </a:txBody>
                  <a:tcPr marL="71435" marR="71435" marT="42865" marB="42865"/>
                </a:tc>
                <a:tc>
                  <a:txBody>
                    <a:bodyPr/>
                    <a:lstStyle/>
                    <a:p>
                      <a:r>
                        <a:rPr lang="hr-HR" sz="1700" dirty="0" smtClean="0"/>
                        <a:t>56,61</a:t>
                      </a:r>
                    </a:p>
                  </a:txBody>
                  <a:tcPr marL="71435" marR="71435" marT="42865" marB="42865"/>
                </a:tc>
              </a:tr>
              <a:tr h="347685">
                <a:tc>
                  <a:txBody>
                    <a:bodyPr/>
                    <a:lstStyle/>
                    <a:p>
                      <a:r>
                        <a:rPr lang="hr-HR" sz="1700" dirty="0" smtClean="0"/>
                        <a:t>67.</a:t>
                      </a:r>
                      <a:endParaRPr lang="hr-HR" sz="1700" dirty="0"/>
                    </a:p>
                  </a:txBody>
                  <a:tcPr marL="71435" marR="71435" marT="42865" marB="42865"/>
                </a:tc>
                <a:tc>
                  <a:txBody>
                    <a:bodyPr/>
                    <a:lstStyle/>
                    <a:p>
                      <a:r>
                        <a:rPr lang="hr-HR" sz="1700" dirty="0" smtClean="0"/>
                        <a:t>2356</a:t>
                      </a:r>
                      <a:endParaRPr lang="hr-HR" sz="1700" dirty="0"/>
                    </a:p>
                  </a:txBody>
                  <a:tcPr marL="71435" marR="71435" marT="42865" marB="42865"/>
                </a:tc>
                <a:tc>
                  <a:txBody>
                    <a:bodyPr/>
                    <a:lstStyle/>
                    <a:p>
                      <a:r>
                        <a:rPr lang="hr-HR" sz="1700" dirty="0" smtClean="0"/>
                        <a:t>55,00</a:t>
                      </a:r>
                    </a:p>
                  </a:txBody>
                  <a:tcPr marL="71435" marR="71435" marT="42865" marB="42865"/>
                </a:tc>
              </a:tr>
              <a:tr h="347685">
                <a:tc>
                  <a:txBody>
                    <a:bodyPr/>
                    <a:lstStyle/>
                    <a:p>
                      <a:pPr marL="0" algn="l" defTabSz="914400" rtl="0" eaLnBrk="1" latinLnBrk="0" hangingPunct="1"/>
                      <a:r>
                        <a:rPr lang="hr-HR" sz="1700" b="0" i="0" dirty="0" smtClean="0"/>
                        <a:t>6</a:t>
                      </a:r>
                      <a:r>
                        <a:rPr lang="hr-HR" sz="1700" b="0" i="0" kern="1200" dirty="0" smtClean="0">
                          <a:solidFill>
                            <a:schemeClr val="dk1"/>
                          </a:solidFill>
                          <a:latin typeface="+mn-lt"/>
                          <a:ea typeface="+mn-ea"/>
                          <a:cs typeface="+mn-cs"/>
                        </a:rPr>
                        <a:t>8.</a:t>
                      </a:r>
                      <a:endParaRPr lang="hr-HR" sz="1700" b="0" i="0" kern="1200" dirty="0">
                        <a:solidFill>
                          <a:schemeClr val="dk1"/>
                        </a:solidFill>
                        <a:latin typeface="+mn-lt"/>
                        <a:ea typeface="+mn-ea"/>
                        <a:cs typeface="+mn-cs"/>
                      </a:endParaRPr>
                    </a:p>
                  </a:txBody>
                  <a:tcPr marL="71435" marR="71435" marT="42865" marB="42865">
                    <a:solidFill>
                      <a:srgbClr val="E7E7E7"/>
                    </a:solidFill>
                  </a:tcPr>
                </a:tc>
                <a:tc>
                  <a:txBody>
                    <a:bodyPr/>
                    <a:lstStyle/>
                    <a:p>
                      <a:r>
                        <a:rPr lang="hr-HR" sz="1700" b="0" i="0" dirty="0" smtClean="0"/>
                        <a:t>2657</a:t>
                      </a:r>
                      <a:endParaRPr lang="hr-HR" sz="1700" b="0" i="0" dirty="0"/>
                    </a:p>
                  </a:txBody>
                  <a:tcPr marL="71435" marR="71435" marT="42865" marB="42865">
                    <a:solidFill>
                      <a:srgbClr val="E7E7E7"/>
                    </a:solidFill>
                  </a:tcPr>
                </a:tc>
                <a:tc>
                  <a:txBody>
                    <a:bodyPr/>
                    <a:lstStyle/>
                    <a:p>
                      <a:r>
                        <a:rPr lang="hr-HR" sz="1700" b="0" i="0" dirty="0" smtClean="0"/>
                        <a:t>54,5</a:t>
                      </a:r>
                      <a:endParaRPr lang="hr-HR" sz="1700" b="0" i="0" dirty="0"/>
                    </a:p>
                  </a:txBody>
                  <a:tcPr marL="71435" marR="71435" marT="42865" marB="42865">
                    <a:solidFill>
                      <a:srgbClr val="E7E7E7"/>
                    </a:solidFill>
                  </a:tcPr>
                </a:tc>
              </a:tr>
              <a:tr h="347685">
                <a:tc>
                  <a:txBody>
                    <a:bodyPr/>
                    <a:lstStyle/>
                    <a:p>
                      <a:r>
                        <a:rPr lang="hr-HR" sz="1700" dirty="0" smtClean="0"/>
                        <a:t>69.</a:t>
                      </a:r>
                      <a:endParaRPr lang="hr-HR" sz="1700" dirty="0"/>
                    </a:p>
                  </a:txBody>
                  <a:tcPr marL="71435" marR="71435" marT="42865" marB="42865"/>
                </a:tc>
                <a:tc>
                  <a:txBody>
                    <a:bodyPr/>
                    <a:lstStyle/>
                    <a:p>
                      <a:r>
                        <a:rPr lang="hr-HR" sz="1700" dirty="0" smtClean="0"/>
                        <a:t>7896</a:t>
                      </a:r>
                      <a:endParaRPr lang="hr-HR" sz="1700" dirty="0"/>
                    </a:p>
                  </a:txBody>
                  <a:tcPr marL="71435" marR="71435" marT="42865" marB="42865"/>
                </a:tc>
                <a:tc>
                  <a:txBody>
                    <a:bodyPr/>
                    <a:lstStyle/>
                    <a:p>
                      <a:r>
                        <a:rPr lang="hr-HR" sz="1700" dirty="0" smtClean="0"/>
                        <a:t>54,30</a:t>
                      </a:r>
                      <a:endParaRPr lang="hr-HR" sz="1700" dirty="0"/>
                    </a:p>
                  </a:txBody>
                  <a:tcPr marL="71435" marR="71435" marT="42865" marB="42865"/>
                </a:tc>
              </a:tr>
              <a:tr h="347685">
                <a:tc>
                  <a:txBody>
                    <a:bodyPr/>
                    <a:lstStyle/>
                    <a:p>
                      <a:r>
                        <a:rPr lang="hr-HR" sz="1700" dirty="0" smtClean="0"/>
                        <a:t>70.</a:t>
                      </a:r>
                      <a:endParaRPr lang="hr-HR" sz="1700" dirty="0"/>
                    </a:p>
                  </a:txBody>
                  <a:tcPr marL="71435" marR="71435" marT="42865" marB="42865"/>
                </a:tc>
                <a:tc>
                  <a:txBody>
                    <a:bodyPr/>
                    <a:lstStyle/>
                    <a:p>
                      <a:r>
                        <a:rPr lang="hr-HR" sz="1700" dirty="0" smtClean="0"/>
                        <a:t>31567</a:t>
                      </a:r>
                      <a:endParaRPr lang="hr-HR" sz="1700" dirty="0"/>
                    </a:p>
                  </a:txBody>
                  <a:tcPr marL="71435" marR="71435" marT="42865" marB="42865"/>
                </a:tc>
                <a:tc>
                  <a:txBody>
                    <a:bodyPr/>
                    <a:lstStyle/>
                    <a:p>
                      <a:r>
                        <a:rPr lang="hr-HR" sz="1700" dirty="0" smtClean="0"/>
                        <a:t>54,20</a:t>
                      </a:r>
                      <a:endParaRPr lang="hr-HR" sz="1700" dirty="0"/>
                    </a:p>
                  </a:txBody>
                  <a:tcPr marL="71435" marR="71435" marT="42865" marB="42865"/>
                </a:tc>
              </a:tr>
              <a:tr h="347685">
                <a:tc>
                  <a:txBody>
                    <a:bodyPr/>
                    <a:lstStyle/>
                    <a:p>
                      <a:r>
                        <a:rPr lang="hr-HR" sz="1700" dirty="0" smtClean="0"/>
                        <a:t>71.</a:t>
                      </a:r>
                      <a:endParaRPr lang="hr-HR" sz="1700" dirty="0"/>
                    </a:p>
                  </a:txBody>
                  <a:tcPr marL="71435" marR="71435" marT="42865" marB="42865"/>
                </a:tc>
                <a:tc>
                  <a:txBody>
                    <a:bodyPr/>
                    <a:lstStyle/>
                    <a:p>
                      <a:r>
                        <a:rPr lang="hr-HR" sz="1700" dirty="0" smtClean="0"/>
                        <a:t>236</a:t>
                      </a:r>
                      <a:endParaRPr lang="hr-HR" sz="1700" dirty="0"/>
                    </a:p>
                  </a:txBody>
                  <a:tcPr marL="71435" marR="71435" marT="42865" marB="42865"/>
                </a:tc>
                <a:tc>
                  <a:txBody>
                    <a:bodyPr/>
                    <a:lstStyle/>
                    <a:p>
                      <a:r>
                        <a:rPr lang="hr-HR" sz="1700" dirty="0" smtClean="0"/>
                        <a:t>50,00</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2341</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49,00</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101.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26356</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48,69</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b="1" i="1" dirty="0" smtClean="0"/>
                        <a:t>102.</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47,3</a:t>
                      </a:r>
                      <a:endParaRPr lang="hr-HR" sz="1700" b="1" i="1" dirty="0"/>
                    </a:p>
                  </a:txBody>
                  <a:tcPr marL="71435" marR="71435" marT="42865" marB="42865">
                    <a:solidFill>
                      <a:srgbClr val="92D050"/>
                    </a:solidFill>
                  </a:tcPr>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sp>
        <p:nvSpPr>
          <p:cNvPr id="52402" name="TextBox 11"/>
          <p:cNvSpPr txBox="1">
            <a:spLocks noChangeArrowheads="1"/>
          </p:cNvSpPr>
          <p:nvPr/>
        </p:nvSpPr>
        <p:spPr bwMode="auto">
          <a:xfrm>
            <a:off x="179512" y="1199556"/>
            <a:ext cx="2311398"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I.gimnazija</a:t>
            </a:r>
            <a:r>
              <a:rPr lang="hr-HR" dirty="0" smtClean="0"/>
              <a:t>, </a:t>
            </a:r>
            <a:r>
              <a:rPr lang="hr-HR" dirty="0" err="1" smtClean="0"/>
              <a:t>o.g</a:t>
            </a:r>
            <a:r>
              <a:rPr lang="hr-HR" dirty="0" smtClean="0"/>
              <a:t>.</a:t>
            </a:r>
            <a:endParaRPr lang="hr-HR" dirty="0"/>
          </a:p>
        </p:txBody>
      </p:sp>
      <p:sp>
        <p:nvSpPr>
          <p:cNvPr id="52403" name="TextBox 12"/>
          <p:cNvSpPr txBox="1">
            <a:spLocks noChangeArrowheads="1"/>
          </p:cNvSpPr>
          <p:nvPr/>
        </p:nvSpPr>
        <p:spPr bwMode="auto">
          <a:xfrm>
            <a:off x="3131840" y="1218903"/>
            <a:ext cx="2396357"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II.gimnazija</a:t>
            </a:r>
            <a:r>
              <a:rPr lang="hr-HR" dirty="0" smtClean="0"/>
              <a:t>, </a:t>
            </a:r>
            <a:r>
              <a:rPr lang="hr-HR" dirty="0" err="1" smtClean="0"/>
              <a:t>o.g</a:t>
            </a:r>
            <a:r>
              <a:rPr lang="hr-HR" dirty="0" smtClean="0"/>
              <a:t>.</a:t>
            </a:r>
            <a:endParaRPr lang="hr-HR" dirty="0"/>
          </a:p>
        </p:txBody>
      </p:sp>
      <p:sp>
        <p:nvSpPr>
          <p:cNvPr id="52405" name="TextBox 15"/>
          <p:cNvSpPr txBox="1">
            <a:spLocks noChangeArrowheads="1"/>
          </p:cNvSpPr>
          <p:nvPr/>
        </p:nvSpPr>
        <p:spPr bwMode="auto">
          <a:xfrm>
            <a:off x="8702489" y="3562946"/>
            <a:ext cx="463135"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b="1" dirty="0"/>
              <a:t>…</a:t>
            </a:r>
          </a:p>
        </p:txBody>
      </p:sp>
      <p:sp>
        <p:nvSpPr>
          <p:cNvPr id="12" name="TextBox 12"/>
          <p:cNvSpPr txBox="1">
            <a:spLocks noChangeArrowheads="1"/>
          </p:cNvSpPr>
          <p:nvPr/>
        </p:nvSpPr>
        <p:spPr bwMode="auto">
          <a:xfrm>
            <a:off x="5940152" y="1198962"/>
            <a:ext cx="2481316"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III.gimnazija</a:t>
            </a:r>
            <a:r>
              <a:rPr lang="hr-HR" dirty="0" smtClean="0"/>
              <a:t>, </a:t>
            </a:r>
            <a:r>
              <a:rPr lang="hr-HR" dirty="0" err="1" smtClean="0"/>
              <a:t>o.g</a:t>
            </a:r>
            <a:r>
              <a:rPr lang="hr-HR" dirty="0" smtClean="0"/>
              <a:t>.</a:t>
            </a:r>
            <a:endParaRPr lang="hr-HR" dirty="0"/>
          </a:p>
        </p:txBody>
      </p:sp>
    </p:spTree>
    <p:extLst>
      <p:ext uri="{BB962C8B-B14F-4D97-AF65-F5344CB8AC3E}">
        <p14:creationId xmlns:p14="http://schemas.microsoft.com/office/powerpoint/2010/main" val="4149675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8277" y="188640"/>
            <a:ext cx="8484212" cy="680294"/>
          </a:xfrm>
        </p:spPr>
        <p:txBody>
          <a:bodyPr/>
          <a:lstStyle/>
          <a:p>
            <a:pPr eaLnBrk="1" hangingPunct="1">
              <a:defRPr/>
            </a:pPr>
            <a:r>
              <a:rPr lang="hr-HR" dirty="0" smtClean="0">
                <a:cs typeface="+mj-cs"/>
                <a:sym typeface="Trebuchet MS" pitchFamily="1" charset="0"/>
              </a:rPr>
              <a:t>Plasmani po školama i programima</a:t>
            </a:r>
            <a:endParaRPr lang="hr-HR" dirty="0">
              <a:cs typeface="+mj-cs"/>
              <a:sym typeface="Trebuchet MS" pitchFamily="1" charset="0"/>
            </a:endParaRPr>
          </a:p>
        </p:txBody>
      </p:sp>
      <p:sp>
        <p:nvSpPr>
          <p:cNvPr id="4" name="Slide Number Placeholder 3"/>
          <p:cNvSpPr>
            <a:spLocks noGrp="1"/>
          </p:cNvSpPr>
          <p:nvPr>
            <p:ph type="sldNum" sz="quarter" idx="4294967295"/>
          </p:nvPr>
        </p:nvSpPr>
        <p:spPr/>
        <p:txBody>
          <a:bodyPr/>
          <a:lstStyle/>
          <a:p>
            <a:pPr>
              <a:defRPr/>
            </a:pPr>
            <a:fld id="{6C4BE68B-5E1F-43C9-A878-D3C12ED051CA}" type="slidenum">
              <a:rPr lang="en-US" smtClean="0"/>
              <a:pPr>
                <a:defRPr/>
              </a:pPr>
              <a:t>9</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962424793"/>
              </p:ext>
            </p:extLst>
          </p:nvPr>
        </p:nvGraphicFramePr>
        <p:xfrm>
          <a:off x="5967846" y="1821656"/>
          <a:ext cx="2623025" cy="4776110"/>
        </p:xfrm>
        <a:graphic>
          <a:graphicData uri="http://schemas.openxmlformats.org/drawingml/2006/table">
            <a:tbl>
              <a:tblPr firstRow="1" bandRow="1">
                <a:tableStyleId>{073A0DAA-6AF3-43AB-8588-CEC1D06C72B9}</a:tableStyleId>
              </a:tblPr>
              <a:tblGrid>
                <a:gridCol w="837136"/>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105.</a:t>
                      </a:r>
                      <a:endParaRPr lang="hr-HR" sz="1700" dirty="0"/>
                    </a:p>
                  </a:txBody>
                  <a:tcPr marL="71435" marR="71435" marT="42865" marB="42865"/>
                </a:tc>
                <a:tc>
                  <a:txBody>
                    <a:bodyPr/>
                    <a:lstStyle/>
                    <a:p>
                      <a:r>
                        <a:rPr lang="hr-HR" sz="1700" dirty="0" smtClean="0"/>
                        <a:t>26374</a:t>
                      </a:r>
                      <a:endParaRPr lang="hr-HR" sz="1700" dirty="0"/>
                    </a:p>
                  </a:txBody>
                  <a:tcPr marL="71435" marR="71435" marT="42865" marB="42865"/>
                </a:tc>
                <a:tc>
                  <a:txBody>
                    <a:bodyPr/>
                    <a:lstStyle/>
                    <a:p>
                      <a:r>
                        <a:rPr lang="hr-HR" sz="1700" dirty="0" smtClean="0"/>
                        <a:t>57,63</a:t>
                      </a:r>
                    </a:p>
                  </a:txBody>
                  <a:tcPr marL="71435" marR="71435" marT="42865" marB="42865"/>
                </a:tc>
              </a:tr>
              <a:tr h="347685">
                <a:tc>
                  <a:txBody>
                    <a:bodyPr/>
                    <a:lstStyle/>
                    <a:p>
                      <a:r>
                        <a:rPr lang="hr-HR" sz="1700" dirty="0" smtClean="0"/>
                        <a:t>106.</a:t>
                      </a:r>
                      <a:endParaRPr lang="hr-HR" sz="1700" dirty="0"/>
                    </a:p>
                  </a:txBody>
                  <a:tcPr marL="71435" marR="71435" marT="42865" marB="42865"/>
                </a:tc>
                <a:tc>
                  <a:txBody>
                    <a:bodyPr/>
                    <a:lstStyle/>
                    <a:p>
                      <a:r>
                        <a:rPr lang="hr-HR" sz="1700" dirty="0" smtClean="0"/>
                        <a:t>2546</a:t>
                      </a:r>
                      <a:endParaRPr lang="hr-HR" sz="1700" dirty="0"/>
                    </a:p>
                  </a:txBody>
                  <a:tcPr marL="71435" marR="71435" marT="42865" marB="42865"/>
                </a:tc>
                <a:tc>
                  <a:txBody>
                    <a:bodyPr/>
                    <a:lstStyle/>
                    <a:p>
                      <a:r>
                        <a:rPr lang="hr-HR" sz="1700" dirty="0" smtClean="0"/>
                        <a:t>56,26</a:t>
                      </a:r>
                    </a:p>
                  </a:txBody>
                  <a:tcPr marL="71435" marR="71435" marT="42865" marB="42865"/>
                </a:tc>
              </a:tr>
              <a:tr h="347685">
                <a:tc>
                  <a:txBody>
                    <a:bodyPr/>
                    <a:lstStyle/>
                    <a:p>
                      <a:r>
                        <a:rPr lang="hr-HR" sz="1700" dirty="0" smtClean="0"/>
                        <a:t>107.</a:t>
                      </a:r>
                      <a:endParaRPr lang="hr-HR" sz="1700" dirty="0"/>
                    </a:p>
                  </a:txBody>
                  <a:tcPr marL="71435" marR="71435" marT="42865" marB="42865"/>
                </a:tc>
                <a:tc>
                  <a:txBody>
                    <a:bodyPr/>
                    <a:lstStyle/>
                    <a:p>
                      <a:r>
                        <a:rPr lang="hr-HR" sz="1700" dirty="0" smtClean="0"/>
                        <a:t>22456</a:t>
                      </a:r>
                      <a:endParaRPr lang="hr-HR" sz="1700" dirty="0"/>
                    </a:p>
                  </a:txBody>
                  <a:tcPr marL="71435" marR="71435" marT="42865" marB="42865"/>
                </a:tc>
                <a:tc>
                  <a:txBody>
                    <a:bodyPr/>
                    <a:lstStyle/>
                    <a:p>
                      <a:r>
                        <a:rPr lang="hr-HR" sz="1700" dirty="0" smtClean="0"/>
                        <a:t>55,49</a:t>
                      </a:r>
                      <a:endParaRPr lang="hr-HR" sz="1700" dirty="0"/>
                    </a:p>
                  </a:txBody>
                  <a:tcPr marL="71435" marR="71435" marT="42865" marB="42865"/>
                </a:tc>
              </a:tr>
              <a:tr h="347685">
                <a:tc>
                  <a:txBody>
                    <a:bodyPr/>
                    <a:lstStyle/>
                    <a:p>
                      <a:r>
                        <a:rPr lang="hr-HR" sz="1700" dirty="0" smtClean="0"/>
                        <a:t>108.</a:t>
                      </a:r>
                      <a:endParaRPr lang="hr-HR" sz="1700" dirty="0"/>
                    </a:p>
                  </a:txBody>
                  <a:tcPr marL="71435" marR="71435" marT="42865" marB="42865"/>
                </a:tc>
                <a:tc>
                  <a:txBody>
                    <a:bodyPr/>
                    <a:lstStyle/>
                    <a:p>
                      <a:r>
                        <a:rPr lang="hr-HR" sz="1700" dirty="0" smtClean="0"/>
                        <a:t>33221</a:t>
                      </a:r>
                      <a:endParaRPr lang="hr-HR" sz="1700" dirty="0"/>
                    </a:p>
                  </a:txBody>
                  <a:tcPr marL="71435" marR="71435" marT="42865" marB="42865"/>
                </a:tc>
                <a:tc>
                  <a:txBody>
                    <a:bodyPr/>
                    <a:lstStyle/>
                    <a:p>
                      <a:r>
                        <a:rPr lang="hr-HR" sz="1700" dirty="0" smtClean="0"/>
                        <a:t>55,18</a:t>
                      </a:r>
                      <a:endParaRPr lang="hr-HR" sz="1700" dirty="0"/>
                    </a:p>
                  </a:txBody>
                  <a:tcPr marL="71435" marR="71435" marT="42865" marB="42865"/>
                </a:tc>
              </a:tr>
              <a:tr h="347685">
                <a:tc>
                  <a:txBody>
                    <a:bodyPr/>
                    <a:lstStyle/>
                    <a:p>
                      <a:r>
                        <a:rPr lang="hr-HR" sz="1700" dirty="0" smtClean="0"/>
                        <a:t>109.</a:t>
                      </a:r>
                      <a:endParaRPr lang="hr-HR" sz="1700" dirty="0"/>
                    </a:p>
                  </a:txBody>
                  <a:tcPr marL="71435" marR="71435" marT="42865" marB="42865"/>
                </a:tc>
                <a:tc>
                  <a:txBody>
                    <a:bodyPr/>
                    <a:lstStyle/>
                    <a:p>
                      <a:r>
                        <a:rPr lang="hr-HR" sz="1700" dirty="0" smtClean="0"/>
                        <a:t>3456</a:t>
                      </a:r>
                      <a:endParaRPr lang="hr-HR" sz="1700" dirty="0"/>
                    </a:p>
                  </a:txBody>
                  <a:tcPr marL="71435" marR="71435" marT="42865" marB="42865"/>
                </a:tc>
                <a:tc>
                  <a:txBody>
                    <a:bodyPr/>
                    <a:lstStyle/>
                    <a:p>
                      <a:r>
                        <a:rPr lang="hr-HR" sz="1700" dirty="0" smtClean="0"/>
                        <a:t>55,05</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lnB w="12700" cmpd="sng">
                      <a:noFill/>
                    </a:lnB>
                  </a:tcPr>
                </a:tc>
                <a:tc>
                  <a:txBody>
                    <a:bodyPr/>
                    <a:lstStyle/>
                    <a:p>
                      <a:r>
                        <a:rPr lang="hr-HR" sz="1700" dirty="0" smtClean="0"/>
                        <a:t>…</a:t>
                      </a:r>
                      <a:endParaRPr lang="hr-HR" sz="1700" dirty="0"/>
                    </a:p>
                  </a:txBody>
                  <a:tcPr marL="71435" marR="71435" marT="42865" marB="42865">
                    <a:lnB w="12700" cmpd="sng">
                      <a:noFill/>
                    </a:lnB>
                  </a:tcPr>
                </a:tc>
                <a:tc>
                  <a:txBody>
                    <a:bodyPr/>
                    <a:lstStyle/>
                    <a:p>
                      <a:r>
                        <a:rPr lang="hr-HR" sz="1700" dirty="0" smtClean="0"/>
                        <a:t>…</a:t>
                      </a:r>
                      <a:endParaRPr lang="hr-HR" sz="1700" dirty="0"/>
                    </a:p>
                  </a:txBody>
                  <a:tcPr marL="71435" marR="71435" marT="42865" marB="42865">
                    <a:lnB w="12700" cmpd="sng">
                      <a:noFill/>
                    </a:lnB>
                  </a:tcPr>
                </a:tc>
              </a:tr>
              <a:tr h="347685">
                <a:tc>
                  <a:txBody>
                    <a:bodyPr/>
                    <a:lstStyle/>
                    <a:p>
                      <a:r>
                        <a:rPr lang="hr-HR" sz="1700" dirty="0" smtClean="0"/>
                        <a:t>199.</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hr-HR" sz="1700" dirty="0" smtClean="0"/>
                        <a:t>12345</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hr-HR" sz="1700" dirty="0" smtClean="0"/>
                        <a:t>51,05</a:t>
                      </a:r>
                      <a:endParaRPr lang="hr-HR" sz="1700" dirty="0"/>
                    </a:p>
                  </a:txBody>
                  <a:tcPr marL="71435" marR="71435" marT="42865" marB="42865">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7685">
                <a:tc>
                  <a:txBody>
                    <a:bodyPr/>
                    <a:lstStyle/>
                    <a:p>
                      <a:r>
                        <a:rPr lang="hr-HR" sz="1700" dirty="0" smtClean="0"/>
                        <a:t>200.</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sz="1700" dirty="0" smtClean="0"/>
                        <a:t>8756</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sz="1700" dirty="0" smtClean="0"/>
                        <a:t>51,00</a:t>
                      </a:r>
                      <a:endParaRPr lang="hr-HR" sz="1700" dirty="0"/>
                    </a:p>
                  </a:txBody>
                  <a:tcPr marL="71435" marR="71435" marT="42865" marB="42865">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685">
                <a:tc>
                  <a:txBody>
                    <a:bodyPr/>
                    <a:lstStyle/>
                    <a:p>
                      <a:r>
                        <a:rPr lang="hr-HR" sz="1700" dirty="0" smtClean="0"/>
                        <a:t>201.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22354</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50,62</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endParaRPr lang="hr-HR" sz="1700" dirty="0"/>
                    </a:p>
                  </a:txBody>
                  <a:tcPr marL="71435" marR="71435" marT="42865" marB="42865"/>
                </a:tc>
                <a:tc>
                  <a:txBody>
                    <a:bodyPr/>
                    <a:lstStyle/>
                    <a:p>
                      <a:endParaRPr lang="hr-HR" sz="1700" dirty="0"/>
                    </a:p>
                  </a:txBody>
                  <a:tcPr marL="71435" marR="71435" marT="42865" marB="42865"/>
                </a:tc>
                <a:tc>
                  <a:txBody>
                    <a:bodyPr/>
                    <a:lstStyle/>
                    <a:p>
                      <a:endParaRPr lang="hr-HR" sz="1700" dirty="0"/>
                    </a:p>
                  </a:txBody>
                  <a:tcPr marL="71435" marR="71435" marT="42865" marB="42865"/>
                </a:tc>
              </a:tr>
            </a:tbl>
          </a:graphicData>
        </a:graphic>
      </p:graphicFrame>
      <p:sp>
        <p:nvSpPr>
          <p:cNvPr id="52402" name="TextBox 11"/>
          <p:cNvSpPr txBox="1">
            <a:spLocks noChangeArrowheads="1"/>
          </p:cNvSpPr>
          <p:nvPr/>
        </p:nvSpPr>
        <p:spPr bwMode="auto">
          <a:xfrm>
            <a:off x="179512" y="1199556"/>
            <a:ext cx="2311398"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I.gimnazija</a:t>
            </a:r>
            <a:r>
              <a:rPr lang="hr-HR" dirty="0" smtClean="0"/>
              <a:t>, </a:t>
            </a:r>
            <a:r>
              <a:rPr lang="hr-HR" dirty="0" err="1" smtClean="0"/>
              <a:t>o.g</a:t>
            </a:r>
            <a:r>
              <a:rPr lang="hr-HR" dirty="0" smtClean="0"/>
              <a:t>.</a:t>
            </a:r>
            <a:endParaRPr lang="hr-HR" dirty="0"/>
          </a:p>
        </p:txBody>
      </p:sp>
      <p:sp>
        <p:nvSpPr>
          <p:cNvPr id="52403" name="TextBox 12"/>
          <p:cNvSpPr txBox="1">
            <a:spLocks noChangeArrowheads="1"/>
          </p:cNvSpPr>
          <p:nvPr/>
        </p:nvSpPr>
        <p:spPr bwMode="auto">
          <a:xfrm>
            <a:off x="3131840" y="1218903"/>
            <a:ext cx="2396357"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II.gimnazija</a:t>
            </a:r>
            <a:r>
              <a:rPr lang="hr-HR" dirty="0" smtClean="0"/>
              <a:t>, </a:t>
            </a:r>
            <a:r>
              <a:rPr lang="hr-HR" dirty="0" err="1" smtClean="0"/>
              <a:t>o.g</a:t>
            </a:r>
            <a:r>
              <a:rPr lang="hr-HR" dirty="0" smtClean="0"/>
              <a:t>.</a:t>
            </a:r>
            <a:endParaRPr lang="hr-HR" dirty="0"/>
          </a:p>
        </p:txBody>
      </p:sp>
      <p:sp>
        <p:nvSpPr>
          <p:cNvPr id="52405" name="TextBox 15"/>
          <p:cNvSpPr txBox="1">
            <a:spLocks noChangeArrowheads="1"/>
          </p:cNvSpPr>
          <p:nvPr/>
        </p:nvSpPr>
        <p:spPr bwMode="auto">
          <a:xfrm>
            <a:off x="8702489" y="3562946"/>
            <a:ext cx="463135"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b="1" dirty="0"/>
              <a:t>…</a:t>
            </a:r>
          </a:p>
        </p:txBody>
      </p:sp>
      <p:sp>
        <p:nvSpPr>
          <p:cNvPr id="12" name="TextBox 12"/>
          <p:cNvSpPr txBox="1">
            <a:spLocks noChangeArrowheads="1"/>
          </p:cNvSpPr>
          <p:nvPr/>
        </p:nvSpPr>
        <p:spPr bwMode="auto">
          <a:xfrm>
            <a:off x="5940152" y="1198962"/>
            <a:ext cx="2481316" cy="44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928" tIns="38464" rIns="76928" bIns="38464">
            <a:spAutoFit/>
          </a:bodyPr>
          <a:lstStyle>
            <a:lvl1pPr eaLnBrk="0" hangingPunct="0">
              <a:defRPr sz="24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24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24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24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24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a:cs typeface="ヒラギノ角ゴ ProN W3"/>
                <a:sym typeface="Arial" pitchFamily="34" charset="0"/>
              </a:defRPr>
            </a:lvl9pPr>
          </a:lstStyle>
          <a:p>
            <a:pPr eaLnBrk="1" hangingPunct="1"/>
            <a:r>
              <a:rPr lang="hr-HR" dirty="0" err="1" smtClean="0"/>
              <a:t>III.gimnazija</a:t>
            </a:r>
            <a:r>
              <a:rPr lang="hr-HR" dirty="0" smtClean="0"/>
              <a:t>, </a:t>
            </a:r>
            <a:r>
              <a:rPr lang="hr-HR" dirty="0" err="1" smtClean="0"/>
              <a:t>o.g</a:t>
            </a:r>
            <a:r>
              <a:rPr lang="hr-HR" dirty="0" smtClean="0"/>
              <a:t>.</a:t>
            </a:r>
            <a:endParaRPr lang="hr-HR" dirty="0"/>
          </a:p>
        </p:txBody>
      </p:sp>
      <p:sp>
        <p:nvSpPr>
          <p:cNvPr id="13" name="Down Arrow 12"/>
          <p:cNvSpPr/>
          <p:nvPr/>
        </p:nvSpPr>
        <p:spPr>
          <a:xfrm flipV="1">
            <a:off x="6444208" y="3598020"/>
            <a:ext cx="576064" cy="2999332"/>
          </a:xfrm>
          <a:prstGeom prst="downArrow">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graphicFrame>
        <p:nvGraphicFramePr>
          <p:cNvPr id="14" name="Table 13"/>
          <p:cNvGraphicFramePr>
            <a:graphicFrameLocks noGrp="1"/>
          </p:cNvGraphicFramePr>
          <p:nvPr>
            <p:extLst>
              <p:ext uri="{D42A27DB-BD31-4B8C-83A1-F6EECF244321}">
                <p14:modId xmlns:p14="http://schemas.microsoft.com/office/powerpoint/2010/main" val="667587789"/>
              </p:ext>
            </p:extLst>
          </p:nvPr>
        </p:nvGraphicFramePr>
        <p:xfrm>
          <a:off x="3064536" y="1821656"/>
          <a:ext cx="2623024" cy="4776110"/>
        </p:xfrm>
        <a:graphic>
          <a:graphicData uri="http://schemas.openxmlformats.org/drawingml/2006/table">
            <a:tbl>
              <a:tblPr firstRow="1" bandRow="1">
                <a:tableStyleId>{073A0DAA-6AF3-43AB-8588-CEC1D06C72B9}</a:tableStyleId>
              </a:tblPr>
              <a:tblGrid>
                <a:gridCol w="837135"/>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107.</a:t>
                      </a:r>
                      <a:endParaRPr lang="hr-HR" sz="1700" dirty="0"/>
                    </a:p>
                  </a:txBody>
                  <a:tcPr marL="71435" marR="71435" marT="42865" marB="42865"/>
                </a:tc>
                <a:tc>
                  <a:txBody>
                    <a:bodyPr/>
                    <a:lstStyle/>
                    <a:p>
                      <a:r>
                        <a:rPr lang="hr-HR" sz="1700" dirty="0" smtClean="0"/>
                        <a:t>2088</a:t>
                      </a:r>
                      <a:endParaRPr lang="hr-HR" sz="1700" dirty="0"/>
                    </a:p>
                  </a:txBody>
                  <a:tcPr marL="71435" marR="71435" marT="42865" marB="42865"/>
                </a:tc>
                <a:tc>
                  <a:txBody>
                    <a:bodyPr/>
                    <a:lstStyle/>
                    <a:p>
                      <a:r>
                        <a:rPr lang="hr-HR" sz="1700" dirty="0" smtClean="0"/>
                        <a:t>57,30</a:t>
                      </a:r>
                    </a:p>
                  </a:txBody>
                  <a:tcPr marL="71435" marR="71435" marT="42865" marB="42865"/>
                </a:tc>
              </a:tr>
              <a:tr h="347685">
                <a:tc>
                  <a:txBody>
                    <a:bodyPr/>
                    <a:lstStyle/>
                    <a:p>
                      <a:r>
                        <a:rPr lang="hr-HR" sz="1700" dirty="0" smtClean="0"/>
                        <a:t>108.</a:t>
                      </a:r>
                      <a:endParaRPr lang="hr-HR" sz="1700" dirty="0"/>
                    </a:p>
                  </a:txBody>
                  <a:tcPr marL="71435" marR="71435" marT="42865" marB="42865"/>
                </a:tc>
                <a:tc>
                  <a:txBody>
                    <a:bodyPr/>
                    <a:lstStyle/>
                    <a:p>
                      <a:r>
                        <a:rPr lang="hr-HR" sz="1700" dirty="0" smtClean="0"/>
                        <a:t>8095</a:t>
                      </a:r>
                      <a:endParaRPr lang="hr-HR" sz="1700" dirty="0"/>
                    </a:p>
                  </a:txBody>
                  <a:tcPr marL="71435" marR="71435" marT="42865" marB="42865"/>
                </a:tc>
                <a:tc>
                  <a:txBody>
                    <a:bodyPr/>
                    <a:lstStyle/>
                    <a:p>
                      <a:r>
                        <a:rPr lang="hr-HR" sz="1700" dirty="0" smtClean="0"/>
                        <a:t>57,15</a:t>
                      </a:r>
                    </a:p>
                  </a:txBody>
                  <a:tcPr marL="71435" marR="71435" marT="42865" marB="42865"/>
                </a:tc>
              </a:tr>
              <a:tr h="347685">
                <a:tc>
                  <a:txBody>
                    <a:bodyPr/>
                    <a:lstStyle/>
                    <a:p>
                      <a:r>
                        <a:rPr lang="hr-HR" sz="1700" b="1" i="1" dirty="0" smtClean="0"/>
                        <a:t>109.</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56,5</a:t>
                      </a:r>
                      <a:endParaRPr lang="hr-HR" sz="1700" b="1" i="1" dirty="0"/>
                    </a:p>
                  </a:txBody>
                  <a:tcPr marL="71435" marR="71435" marT="42865" marB="42865">
                    <a:solidFill>
                      <a:srgbClr val="92D050"/>
                    </a:solidFill>
                  </a:tcPr>
                </a:tc>
              </a:tr>
              <a:tr h="347685">
                <a:tc>
                  <a:txBody>
                    <a:bodyPr/>
                    <a:lstStyle/>
                    <a:p>
                      <a:r>
                        <a:rPr lang="hr-HR" sz="1700" dirty="0" smtClean="0"/>
                        <a:t>110.</a:t>
                      </a:r>
                      <a:endParaRPr lang="hr-HR" sz="1700" dirty="0"/>
                    </a:p>
                  </a:txBody>
                  <a:tcPr marL="71435" marR="71435" marT="42865" marB="42865"/>
                </a:tc>
                <a:tc>
                  <a:txBody>
                    <a:bodyPr/>
                    <a:lstStyle/>
                    <a:p>
                      <a:r>
                        <a:rPr lang="hr-HR" sz="1700" dirty="0" smtClean="0"/>
                        <a:t>10926</a:t>
                      </a:r>
                      <a:endParaRPr lang="hr-HR" sz="1700" dirty="0"/>
                    </a:p>
                  </a:txBody>
                  <a:tcPr marL="71435" marR="71435" marT="42865" marB="42865"/>
                </a:tc>
                <a:tc>
                  <a:txBody>
                    <a:bodyPr/>
                    <a:lstStyle/>
                    <a:p>
                      <a:r>
                        <a:rPr lang="hr-HR" sz="1700" dirty="0" smtClean="0"/>
                        <a:t>56,43</a:t>
                      </a:r>
                      <a:endParaRPr lang="hr-HR" sz="1700" dirty="0"/>
                    </a:p>
                  </a:txBody>
                  <a:tcPr marL="71435" marR="71435" marT="42865" marB="42865"/>
                </a:tc>
              </a:tr>
              <a:tr h="347685">
                <a:tc>
                  <a:txBody>
                    <a:bodyPr/>
                    <a:lstStyle/>
                    <a:p>
                      <a:r>
                        <a:rPr lang="hr-HR" sz="1700" dirty="0" smtClean="0"/>
                        <a:t>111.</a:t>
                      </a:r>
                      <a:endParaRPr lang="hr-HR" sz="1700" dirty="0"/>
                    </a:p>
                  </a:txBody>
                  <a:tcPr marL="71435" marR="71435" marT="42865" marB="42865"/>
                </a:tc>
                <a:tc>
                  <a:txBody>
                    <a:bodyPr/>
                    <a:lstStyle/>
                    <a:p>
                      <a:r>
                        <a:rPr lang="hr-HR" sz="1700" dirty="0" smtClean="0"/>
                        <a:t>21955</a:t>
                      </a:r>
                      <a:endParaRPr lang="hr-HR" sz="1700" dirty="0"/>
                    </a:p>
                  </a:txBody>
                  <a:tcPr marL="71435" marR="71435" marT="42865" marB="42865"/>
                </a:tc>
                <a:tc>
                  <a:txBody>
                    <a:bodyPr/>
                    <a:lstStyle/>
                    <a:p>
                      <a:r>
                        <a:rPr lang="hr-HR" sz="1700" dirty="0" smtClean="0"/>
                        <a:t>56,27</a:t>
                      </a:r>
                      <a:endParaRPr lang="hr-HR" sz="1700" dirty="0"/>
                    </a:p>
                  </a:txBody>
                  <a:tcPr marL="71435" marR="71435" marT="42865" marB="42865"/>
                </a:tc>
              </a:tr>
              <a:tr h="347685">
                <a:tc>
                  <a:txBody>
                    <a:bodyPr/>
                    <a:lstStyle/>
                    <a:p>
                      <a:r>
                        <a:rPr lang="hr-HR" sz="1700" dirty="0" smtClean="0"/>
                        <a:t>112.</a:t>
                      </a:r>
                      <a:endParaRPr lang="hr-HR" sz="1700" dirty="0"/>
                    </a:p>
                  </a:txBody>
                  <a:tcPr marL="71435" marR="71435" marT="42865" marB="42865"/>
                </a:tc>
                <a:tc>
                  <a:txBody>
                    <a:bodyPr/>
                    <a:lstStyle/>
                    <a:p>
                      <a:r>
                        <a:rPr lang="hr-HR" sz="1700" dirty="0" smtClean="0"/>
                        <a:t>345</a:t>
                      </a:r>
                      <a:endParaRPr lang="hr-HR" sz="1700" dirty="0"/>
                    </a:p>
                  </a:txBody>
                  <a:tcPr marL="71435" marR="71435" marT="42865" marB="42865"/>
                </a:tc>
                <a:tc>
                  <a:txBody>
                    <a:bodyPr/>
                    <a:lstStyle/>
                    <a:p>
                      <a:r>
                        <a:rPr lang="hr-HR" sz="1700" dirty="0" smtClean="0"/>
                        <a:t>55,16</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150.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23844</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51,12</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151.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12122</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51,05</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dirty="0" smtClean="0"/>
                        <a:t>152.</a:t>
                      </a:r>
                      <a:endParaRPr lang="hr-HR" sz="1700" dirty="0"/>
                    </a:p>
                  </a:txBody>
                  <a:tcPr marL="71435" marR="71435" marT="42865" marB="42865"/>
                </a:tc>
                <a:tc>
                  <a:txBody>
                    <a:bodyPr/>
                    <a:lstStyle/>
                    <a:p>
                      <a:r>
                        <a:rPr lang="hr-HR" sz="1700" dirty="0" smtClean="0"/>
                        <a:t>2345</a:t>
                      </a:r>
                      <a:endParaRPr lang="hr-HR" sz="1700" dirty="0"/>
                    </a:p>
                  </a:txBody>
                  <a:tcPr marL="71435" marR="71435" marT="42865" marB="42865"/>
                </a:tc>
                <a:tc>
                  <a:txBody>
                    <a:bodyPr/>
                    <a:lstStyle/>
                    <a:p>
                      <a:r>
                        <a:rPr lang="hr-HR" sz="1700" dirty="0" smtClean="0"/>
                        <a:t>50,88</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91544026"/>
              </p:ext>
            </p:extLst>
          </p:nvPr>
        </p:nvGraphicFramePr>
        <p:xfrm>
          <a:off x="179512" y="1821656"/>
          <a:ext cx="2605979" cy="4776110"/>
        </p:xfrm>
        <a:graphic>
          <a:graphicData uri="http://schemas.openxmlformats.org/drawingml/2006/table">
            <a:tbl>
              <a:tblPr firstRow="1" bandRow="1">
                <a:tableStyleId>{073A0DAA-6AF3-43AB-8588-CEC1D06C72B9}</a:tableStyleId>
              </a:tblPr>
              <a:tblGrid>
                <a:gridCol w="820090"/>
                <a:gridCol w="1004563"/>
                <a:gridCol w="781326"/>
              </a:tblGrid>
              <a:tr h="600081">
                <a:tc>
                  <a:txBody>
                    <a:bodyPr/>
                    <a:lstStyle/>
                    <a:p>
                      <a:r>
                        <a:rPr lang="hr-HR" sz="1700" dirty="0" smtClean="0"/>
                        <a:t>Plasman</a:t>
                      </a:r>
                      <a:endParaRPr lang="hr-HR" sz="1700" dirty="0"/>
                    </a:p>
                  </a:txBody>
                  <a:tcPr marL="71435" marR="71435" marT="42865" marB="42865"/>
                </a:tc>
                <a:tc>
                  <a:txBody>
                    <a:bodyPr/>
                    <a:lstStyle/>
                    <a:p>
                      <a:r>
                        <a:rPr lang="hr-HR" sz="1700" dirty="0" err="1" smtClean="0"/>
                        <a:t>Br.prijave</a:t>
                      </a:r>
                      <a:endParaRPr lang="hr-HR" sz="1700" dirty="0"/>
                    </a:p>
                  </a:txBody>
                  <a:tcPr marL="71435" marR="71435" marT="42865" marB="42865"/>
                </a:tc>
                <a:tc>
                  <a:txBody>
                    <a:bodyPr/>
                    <a:lstStyle/>
                    <a:p>
                      <a:r>
                        <a:rPr lang="hr-HR" sz="1700" dirty="0" smtClean="0"/>
                        <a:t>Bodova</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66.</a:t>
                      </a:r>
                      <a:endParaRPr lang="hr-HR" sz="1700" dirty="0"/>
                    </a:p>
                  </a:txBody>
                  <a:tcPr marL="71435" marR="71435" marT="42865" marB="42865"/>
                </a:tc>
                <a:tc>
                  <a:txBody>
                    <a:bodyPr/>
                    <a:lstStyle/>
                    <a:p>
                      <a:r>
                        <a:rPr lang="hr-HR" sz="1700" dirty="0" smtClean="0"/>
                        <a:t>12324</a:t>
                      </a:r>
                      <a:endParaRPr lang="hr-HR" sz="1700" dirty="0"/>
                    </a:p>
                  </a:txBody>
                  <a:tcPr marL="71435" marR="71435" marT="42865" marB="42865"/>
                </a:tc>
                <a:tc>
                  <a:txBody>
                    <a:bodyPr/>
                    <a:lstStyle/>
                    <a:p>
                      <a:r>
                        <a:rPr lang="hr-HR" sz="1700" dirty="0" smtClean="0"/>
                        <a:t>56,61</a:t>
                      </a:r>
                    </a:p>
                  </a:txBody>
                  <a:tcPr marL="71435" marR="71435" marT="42865" marB="42865"/>
                </a:tc>
              </a:tr>
              <a:tr h="347685">
                <a:tc>
                  <a:txBody>
                    <a:bodyPr/>
                    <a:lstStyle/>
                    <a:p>
                      <a:r>
                        <a:rPr lang="hr-HR" sz="1700" dirty="0" smtClean="0"/>
                        <a:t>67.</a:t>
                      </a:r>
                      <a:endParaRPr lang="hr-HR" sz="1700" dirty="0"/>
                    </a:p>
                  </a:txBody>
                  <a:tcPr marL="71435" marR="71435" marT="42865" marB="42865"/>
                </a:tc>
                <a:tc>
                  <a:txBody>
                    <a:bodyPr/>
                    <a:lstStyle/>
                    <a:p>
                      <a:r>
                        <a:rPr lang="hr-HR" sz="1700" dirty="0" smtClean="0"/>
                        <a:t>2356</a:t>
                      </a:r>
                      <a:endParaRPr lang="hr-HR" sz="1700" dirty="0"/>
                    </a:p>
                  </a:txBody>
                  <a:tcPr marL="71435" marR="71435" marT="42865" marB="42865"/>
                </a:tc>
                <a:tc>
                  <a:txBody>
                    <a:bodyPr/>
                    <a:lstStyle/>
                    <a:p>
                      <a:r>
                        <a:rPr lang="hr-HR" sz="1700" dirty="0" smtClean="0"/>
                        <a:t>55,00</a:t>
                      </a:r>
                    </a:p>
                  </a:txBody>
                  <a:tcPr marL="71435" marR="71435" marT="42865" marB="42865"/>
                </a:tc>
              </a:tr>
              <a:tr h="347685">
                <a:tc>
                  <a:txBody>
                    <a:bodyPr/>
                    <a:lstStyle/>
                    <a:p>
                      <a:pPr marL="0" algn="l" defTabSz="914400" rtl="0" eaLnBrk="1" latinLnBrk="0" hangingPunct="1"/>
                      <a:r>
                        <a:rPr lang="hr-HR" sz="1700" b="0" i="0" dirty="0" smtClean="0"/>
                        <a:t>6</a:t>
                      </a:r>
                      <a:r>
                        <a:rPr lang="hr-HR" sz="1700" b="0" i="0" kern="1200" dirty="0" smtClean="0">
                          <a:solidFill>
                            <a:schemeClr val="dk1"/>
                          </a:solidFill>
                          <a:latin typeface="+mn-lt"/>
                          <a:ea typeface="+mn-ea"/>
                          <a:cs typeface="+mn-cs"/>
                        </a:rPr>
                        <a:t>8.</a:t>
                      </a:r>
                      <a:endParaRPr lang="hr-HR" sz="1700" b="0" i="0" kern="1200" dirty="0">
                        <a:solidFill>
                          <a:schemeClr val="dk1"/>
                        </a:solidFill>
                        <a:latin typeface="+mn-lt"/>
                        <a:ea typeface="+mn-ea"/>
                        <a:cs typeface="+mn-cs"/>
                      </a:endParaRPr>
                    </a:p>
                  </a:txBody>
                  <a:tcPr marL="71435" marR="71435" marT="42865" marB="42865">
                    <a:solidFill>
                      <a:srgbClr val="E7E7E7"/>
                    </a:solidFill>
                  </a:tcPr>
                </a:tc>
                <a:tc>
                  <a:txBody>
                    <a:bodyPr/>
                    <a:lstStyle/>
                    <a:p>
                      <a:r>
                        <a:rPr lang="hr-HR" sz="1700" b="0" i="0" dirty="0" smtClean="0"/>
                        <a:t>2657</a:t>
                      </a:r>
                      <a:endParaRPr lang="hr-HR" sz="1700" b="0" i="0" dirty="0"/>
                    </a:p>
                  </a:txBody>
                  <a:tcPr marL="71435" marR="71435" marT="42865" marB="42865">
                    <a:solidFill>
                      <a:srgbClr val="E7E7E7"/>
                    </a:solidFill>
                  </a:tcPr>
                </a:tc>
                <a:tc>
                  <a:txBody>
                    <a:bodyPr/>
                    <a:lstStyle/>
                    <a:p>
                      <a:r>
                        <a:rPr lang="hr-HR" sz="1700" b="0" i="0" dirty="0" smtClean="0"/>
                        <a:t>54,5</a:t>
                      </a:r>
                      <a:endParaRPr lang="hr-HR" sz="1700" b="0" i="0" dirty="0"/>
                    </a:p>
                  </a:txBody>
                  <a:tcPr marL="71435" marR="71435" marT="42865" marB="42865">
                    <a:solidFill>
                      <a:srgbClr val="E7E7E7"/>
                    </a:solidFill>
                  </a:tcPr>
                </a:tc>
              </a:tr>
              <a:tr h="347685">
                <a:tc>
                  <a:txBody>
                    <a:bodyPr/>
                    <a:lstStyle/>
                    <a:p>
                      <a:r>
                        <a:rPr lang="hr-HR" sz="1700" dirty="0" smtClean="0"/>
                        <a:t>69.</a:t>
                      </a:r>
                      <a:endParaRPr lang="hr-HR" sz="1700" dirty="0"/>
                    </a:p>
                  </a:txBody>
                  <a:tcPr marL="71435" marR="71435" marT="42865" marB="42865"/>
                </a:tc>
                <a:tc>
                  <a:txBody>
                    <a:bodyPr/>
                    <a:lstStyle/>
                    <a:p>
                      <a:r>
                        <a:rPr lang="hr-HR" sz="1700" dirty="0" smtClean="0"/>
                        <a:t>7896</a:t>
                      </a:r>
                      <a:endParaRPr lang="hr-HR" sz="1700" dirty="0"/>
                    </a:p>
                  </a:txBody>
                  <a:tcPr marL="71435" marR="71435" marT="42865" marB="42865"/>
                </a:tc>
                <a:tc>
                  <a:txBody>
                    <a:bodyPr/>
                    <a:lstStyle/>
                    <a:p>
                      <a:r>
                        <a:rPr lang="hr-HR" sz="1700" dirty="0" smtClean="0"/>
                        <a:t>54,30</a:t>
                      </a:r>
                      <a:endParaRPr lang="hr-HR" sz="1700" dirty="0"/>
                    </a:p>
                  </a:txBody>
                  <a:tcPr marL="71435" marR="71435" marT="42865" marB="42865"/>
                </a:tc>
              </a:tr>
              <a:tr h="347685">
                <a:tc>
                  <a:txBody>
                    <a:bodyPr/>
                    <a:lstStyle/>
                    <a:p>
                      <a:r>
                        <a:rPr lang="hr-HR" sz="1700" dirty="0" smtClean="0"/>
                        <a:t>70.</a:t>
                      </a:r>
                      <a:endParaRPr lang="hr-HR" sz="1700" dirty="0"/>
                    </a:p>
                  </a:txBody>
                  <a:tcPr marL="71435" marR="71435" marT="42865" marB="42865"/>
                </a:tc>
                <a:tc>
                  <a:txBody>
                    <a:bodyPr/>
                    <a:lstStyle/>
                    <a:p>
                      <a:r>
                        <a:rPr lang="hr-HR" sz="1700" dirty="0" smtClean="0"/>
                        <a:t>31567</a:t>
                      </a:r>
                      <a:endParaRPr lang="hr-HR" sz="1700" dirty="0"/>
                    </a:p>
                  </a:txBody>
                  <a:tcPr marL="71435" marR="71435" marT="42865" marB="42865"/>
                </a:tc>
                <a:tc>
                  <a:txBody>
                    <a:bodyPr/>
                    <a:lstStyle/>
                    <a:p>
                      <a:r>
                        <a:rPr lang="hr-HR" sz="1700" dirty="0" smtClean="0"/>
                        <a:t>54,20</a:t>
                      </a:r>
                      <a:endParaRPr lang="hr-HR" sz="1700" dirty="0"/>
                    </a:p>
                  </a:txBody>
                  <a:tcPr marL="71435" marR="71435" marT="42865" marB="42865"/>
                </a:tc>
              </a:tr>
              <a:tr h="347685">
                <a:tc>
                  <a:txBody>
                    <a:bodyPr/>
                    <a:lstStyle/>
                    <a:p>
                      <a:r>
                        <a:rPr lang="hr-HR" sz="1700" dirty="0" smtClean="0"/>
                        <a:t>71.</a:t>
                      </a:r>
                      <a:endParaRPr lang="hr-HR" sz="1700" dirty="0"/>
                    </a:p>
                  </a:txBody>
                  <a:tcPr marL="71435" marR="71435" marT="42865" marB="42865"/>
                </a:tc>
                <a:tc>
                  <a:txBody>
                    <a:bodyPr/>
                    <a:lstStyle/>
                    <a:p>
                      <a:r>
                        <a:rPr lang="hr-HR" sz="1700" dirty="0" smtClean="0"/>
                        <a:t>236</a:t>
                      </a:r>
                      <a:endParaRPr lang="hr-HR" sz="1700" dirty="0"/>
                    </a:p>
                  </a:txBody>
                  <a:tcPr marL="71435" marR="71435" marT="42865" marB="42865"/>
                </a:tc>
                <a:tc>
                  <a:txBody>
                    <a:bodyPr/>
                    <a:lstStyle/>
                    <a:p>
                      <a:r>
                        <a:rPr lang="hr-HR" sz="1700" dirty="0" smtClean="0"/>
                        <a:t>50,00</a:t>
                      </a:r>
                      <a:endParaRPr lang="hr-HR" sz="1700" dirty="0"/>
                    </a:p>
                  </a:txBody>
                  <a:tcPr marL="71435" marR="71435" marT="42865" marB="42865"/>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r h="347685">
                <a:tc>
                  <a:txBody>
                    <a:bodyPr/>
                    <a:lstStyle/>
                    <a:p>
                      <a:r>
                        <a:rPr lang="hr-HR" sz="1700" dirty="0" smtClean="0"/>
                        <a:t>100.</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2341</a:t>
                      </a:r>
                      <a:endParaRPr lang="hr-HR" sz="1700" dirty="0"/>
                    </a:p>
                  </a:txBody>
                  <a:tcPr marL="71435" marR="71435" marT="42865" marB="42865">
                    <a:lnB w="12700" cap="flat" cmpd="sng" algn="ctr">
                      <a:solidFill>
                        <a:schemeClr val="tx1"/>
                      </a:solidFill>
                      <a:prstDash val="solid"/>
                      <a:round/>
                      <a:headEnd type="none" w="med" len="med"/>
                      <a:tailEnd type="none" w="med" len="med"/>
                    </a:lnB>
                  </a:tcPr>
                </a:tc>
                <a:tc>
                  <a:txBody>
                    <a:bodyPr/>
                    <a:lstStyle/>
                    <a:p>
                      <a:r>
                        <a:rPr lang="hr-HR" sz="1700" dirty="0" smtClean="0"/>
                        <a:t>49,00</a:t>
                      </a:r>
                      <a:endParaRPr lang="hr-HR" sz="1700" dirty="0"/>
                    </a:p>
                  </a:txBody>
                  <a:tcPr marL="71435" marR="71435" marT="42865" marB="42865">
                    <a:lnB w="12700" cap="flat" cmpd="sng" algn="ctr">
                      <a:solidFill>
                        <a:schemeClr val="tx1"/>
                      </a:solidFill>
                      <a:prstDash val="solid"/>
                      <a:round/>
                      <a:headEnd type="none" w="med" len="med"/>
                      <a:tailEnd type="none" w="med" len="med"/>
                    </a:lnB>
                  </a:tcPr>
                </a:tc>
              </a:tr>
              <a:tr h="347685">
                <a:tc>
                  <a:txBody>
                    <a:bodyPr/>
                    <a:lstStyle/>
                    <a:p>
                      <a:r>
                        <a:rPr lang="hr-HR" sz="1700" dirty="0" smtClean="0"/>
                        <a:t>101.</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26356</a:t>
                      </a:r>
                      <a:endParaRPr lang="hr-HR" sz="1700" dirty="0"/>
                    </a:p>
                  </a:txBody>
                  <a:tcPr marL="71435" marR="71435" marT="42865" marB="42865">
                    <a:lnT w="12700" cap="flat" cmpd="sng" algn="ctr">
                      <a:solidFill>
                        <a:schemeClr val="tx1"/>
                      </a:solidFill>
                      <a:prstDash val="solid"/>
                      <a:round/>
                      <a:headEnd type="none" w="med" len="med"/>
                      <a:tailEnd type="none" w="med" len="med"/>
                    </a:lnT>
                  </a:tcPr>
                </a:tc>
                <a:tc>
                  <a:txBody>
                    <a:bodyPr/>
                    <a:lstStyle/>
                    <a:p>
                      <a:r>
                        <a:rPr lang="hr-HR" sz="1700" dirty="0" smtClean="0"/>
                        <a:t>48,69</a:t>
                      </a:r>
                      <a:endParaRPr lang="hr-HR" sz="1700" dirty="0"/>
                    </a:p>
                  </a:txBody>
                  <a:tcPr marL="71435" marR="71435" marT="42865" marB="42865">
                    <a:lnT w="12700" cap="flat" cmpd="sng" algn="ctr">
                      <a:solidFill>
                        <a:schemeClr val="tx1"/>
                      </a:solidFill>
                      <a:prstDash val="solid"/>
                      <a:round/>
                      <a:headEnd type="none" w="med" len="med"/>
                      <a:tailEnd type="none" w="med" len="med"/>
                    </a:lnT>
                  </a:tcPr>
                </a:tc>
              </a:tr>
              <a:tr h="347685">
                <a:tc>
                  <a:txBody>
                    <a:bodyPr/>
                    <a:lstStyle/>
                    <a:p>
                      <a:r>
                        <a:rPr lang="hr-HR" sz="1700" b="1" i="1" dirty="0" smtClean="0"/>
                        <a:t>102.</a:t>
                      </a:r>
                      <a:endParaRPr lang="hr-HR" sz="1700" b="1" i="1" dirty="0"/>
                    </a:p>
                  </a:txBody>
                  <a:tcPr marL="71435" marR="71435" marT="42865" marB="42865">
                    <a:solidFill>
                      <a:srgbClr val="92D050"/>
                    </a:solidFill>
                  </a:tcPr>
                </a:tc>
                <a:tc>
                  <a:txBody>
                    <a:bodyPr/>
                    <a:lstStyle/>
                    <a:p>
                      <a:r>
                        <a:rPr lang="hr-HR" sz="1700" b="1" i="1" dirty="0" smtClean="0"/>
                        <a:t>1024</a:t>
                      </a:r>
                      <a:endParaRPr lang="hr-HR" sz="1700" b="1" i="1" dirty="0"/>
                    </a:p>
                  </a:txBody>
                  <a:tcPr marL="71435" marR="71435" marT="42865" marB="42865">
                    <a:solidFill>
                      <a:srgbClr val="92D050"/>
                    </a:solidFill>
                  </a:tcPr>
                </a:tc>
                <a:tc>
                  <a:txBody>
                    <a:bodyPr/>
                    <a:lstStyle/>
                    <a:p>
                      <a:r>
                        <a:rPr lang="hr-HR" sz="1700" b="1" i="1" dirty="0" smtClean="0"/>
                        <a:t>47,3</a:t>
                      </a:r>
                      <a:endParaRPr lang="hr-HR" sz="1700" b="1" i="1" dirty="0"/>
                    </a:p>
                  </a:txBody>
                  <a:tcPr marL="71435" marR="71435" marT="42865" marB="42865">
                    <a:solidFill>
                      <a:srgbClr val="92D050"/>
                    </a:solidFill>
                  </a:tcPr>
                </a:tc>
              </a:tr>
              <a:tr h="347685">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c>
                  <a:txBody>
                    <a:bodyPr/>
                    <a:lstStyle/>
                    <a:p>
                      <a:r>
                        <a:rPr lang="hr-HR" sz="1700" dirty="0" smtClean="0"/>
                        <a:t>…</a:t>
                      </a:r>
                      <a:endParaRPr lang="hr-HR" sz="1700" dirty="0"/>
                    </a:p>
                  </a:txBody>
                  <a:tcPr marL="71435" marR="71435" marT="42865" marB="42865"/>
                </a:tc>
              </a:tr>
            </a:tbl>
          </a:graphicData>
        </a:graphic>
      </p:graphicFrame>
    </p:spTree>
    <p:extLst>
      <p:ext uri="{BB962C8B-B14F-4D97-AF65-F5344CB8AC3E}">
        <p14:creationId xmlns:p14="http://schemas.microsoft.com/office/powerpoint/2010/main" val="796322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4640</TotalTime>
  <Words>1543</Words>
  <Application>Microsoft Office PowerPoint</Application>
  <PresentationFormat>On-screen Show (4:3)</PresentationFormat>
  <Paragraphs>609</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Profile</vt:lpstr>
      <vt:lpstr>Nacionalni informacijski sustav prijava i upisa u srednje škole – NISPUSŠ</vt:lpstr>
      <vt:lpstr>Od NISPVU do NISPUSŠ</vt:lpstr>
      <vt:lpstr>NISPVU ukupna ocjena</vt:lpstr>
      <vt:lpstr>Izrada rang - lista</vt:lpstr>
      <vt:lpstr>Ivan Horvat – lista prioriteta</vt:lpstr>
      <vt:lpstr>Plasmani po školama i programima</vt:lpstr>
      <vt:lpstr>Plasmani po školama i programima</vt:lpstr>
      <vt:lpstr>Plasmani po školama i programima</vt:lpstr>
      <vt:lpstr>Plasmani po školama i programima</vt:lpstr>
      <vt:lpstr>Umjetničke škole</vt:lpstr>
      <vt:lpstr>Pogled iz perspektive OŠ</vt:lpstr>
      <vt:lpstr>Uvid u podatke o učenicima</vt:lpstr>
      <vt:lpstr>Uvid u podatke o učenicima</vt:lpstr>
      <vt:lpstr>Prijavnice</vt:lpstr>
      <vt:lpstr>Potvrde liječnika</vt:lpstr>
      <vt:lpstr>Kandidati sa zdravstvenim teškoćama</vt:lpstr>
      <vt:lpstr>Kandidati sa zdravstvenim teškoćama</vt:lpstr>
      <vt:lpstr>Kandidati sa zdravstvenim teškoćama</vt:lpstr>
      <vt:lpstr>Kandidati sa zdravstvenim teškoćama</vt:lpstr>
      <vt:lpstr>Kandidati s teškoćama u razvoju</vt:lpstr>
      <vt:lpstr>Kandidati koji žive u otežanim uvjetima </vt:lpstr>
      <vt:lpstr>Kandidati koji žive u otežanim uvjetima </vt:lpstr>
      <vt:lpstr>Kandidati koji žive u otežanim uvjetima </vt:lpstr>
      <vt:lpstr>Kandidati koji žive u otežanim uvjetima </vt:lpstr>
      <vt:lpstr>Školovanje u inozemstvu</vt:lpstr>
      <vt:lpstr>Upis na osnovi programa za Rome </vt:lpstr>
      <vt:lpstr>Upis na osnovi programa za Rome </vt:lpstr>
      <vt:lpstr>Vezani obrti</vt:lpstr>
      <vt:lpstr>PowerPoint Presentation</vt:lpstr>
    </vt:vector>
  </TitlesOfParts>
  <Company>RH-TDU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hopuhac</dc:creator>
  <cp:lastModifiedBy>Vedran Mornar</cp:lastModifiedBy>
  <cp:revision>111</cp:revision>
  <cp:lastPrinted>1601-01-01T00:00:00Z</cp:lastPrinted>
  <dcterms:created xsi:type="dcterms:W3CDTF">2008-10-07T08:14:54Z</dcterms:created>
  <dcterms:modified xsi:type="dcterms:W3CDTF">2013-04-12T09:20:59Z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