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3" r:id="rId1"/>
  </p:sldMasterIdLst>
  <p:notesMasterIdLst>
    <p:notesMasterId r:id="rId31"/>
  </p:notesMasterIdLst>
  <p:sldIdLst>
    <p:sldId id="256" r:id="rId2"/>
    <p:sldId id="257" r:id="rId3"/>
    <p:sldId id="258" r:id="rId4"/>
    <p:sldId id="270" r:id="rId5"/>
    <p:sldId id="267" r:id="rId6"/>
    <p:sldId id="269" r:id="rId7"/>
    <p:sldId id="271" r:id="rId8"/>
    <p:sldId id="272" r:id="rId9"/>
    <p:sldId id="273" r:id="rId10"/>
    <p:sldId id="266" r:id="rId11"/>
    <p:sldId id="275" r:id="rId12"/>
    <p:sldId id="276" r:id="rId13"/>
    <p:sldId id="277" r:id="rId14"/>
    <p:sldId id="278" r:id="rId15"/>
    <p:sldId id="281" r:id="rId16"/>
    <p:sldId id="282" r:id="rId17"/>
    <p:sldId id="283" r:id="rId18"/>
    <p:sldId id="284" r:id="rId19"/>
    <p:sldId id="285" r:id="rId20"/>
    <p:sldId id="293" r:id="rId21"/>
    <p:sldId id="286" r:id="rId22"/>
    <p:sldId id="287" r:id="rId23"/>
    <p:sldId id="288" r:id="rId24"/>
    <p:sldId id="289" r:id="rId25"/>
    <p:sldId id="290" r:id="rId26"/>
    <p:sldId id="291" r:id="rId27"/>
    <p:sldId id="292" r:id="rId28"/>
    <p:sldId id="279" r:id="rId29"/>
    <p:sldId id="263" r:id="rId30"/>
  </p:sldIdLst>
  <p:sldSz cx="9144000" cy="6858000" type="screen4x3"/>
  <p:notesSz cx="6858000" cy="9144000"/>
  <p:defaultTextStyle>
    <a:defPPr>
      <a:defRPr lang="hr-HR"/>
    </a:defPPr>
    <a:lvl1pPr algn="l" rtl="0" fontAlgn="base">
      <a:spcBef>
        <a:spcPct val="0"/>
      </a:spcBef>
      <a:spcAft>
        <a:spcPct val="0"/>
      </a:spcAft>
      <a:defRPr kern="1200">
        <a:solidFill>
          <a:schemeClr val="tx1"/>
        </a:solidFill>
        <a:latin typeface="Verdana" pitchFamily="34" charset="0"/>
        <a:ea typeface="+mn-ea"/>
        <a:cs typeface="+mn-cs"/>
      </a:defRPr>
    </a:lvl1pPr>
    <a:lvl2pPr marL="457200" algn="l" rtl="0" fontAlgn="base">
      <a:spcBef>
        <a:spcPct val="0"/>
      </a:spcBef>
      <a:spcAft>
        <a:spcPct val="0"/>
      </a:spcAft>
      <a:defRPr kern="1200">
        <a:solidFill>
          <a:schemeClr val="tx1"/>
        </a:solidFill>
        <a:latin typeface="Verdana" pitchFamily="34" charset="0"/>
        <a:ea typeface="+mn-ea"/>
        <a:cs typeface="+mn-cs"/>
      </a:defRPr>
    </a:lvl2pPr>
    <a:lvl3pPr marL="914400" algn="l" rtl="0" fontAlgn="base">
      <a:spcBef>
        <a:spcPct val="0"/>
      </a:spcBef>
      <a:spcAft>
        <a:spcPct val="0"/>
      </a:spcAft>
      <a:defRPr kern="1200">
        <a:solidFill>
          <a:schemeClr val="tx1"/>
        </a:solidFill>
        <a:latin typeface="Verdana" pitchFamily="34" charset="0"/>
        <a:ea typeface="+mn-ea"/>
        <a:cs typeface="+mn-cs"/>
      </a:defRPr>
    </a:lvl3pPr>
    <a:lvl4pPr marL="1371600" algn="l" rtl="0" fontAlgn="base">
      <a:spcBef>
        <a:spcPct val="0"/>
      </a:spcBef>
      <a:spcAft>
        <a:spcPct val="0"/>
      </a:spcAft>
      <a:defRPr kern="1200">
        <a:solidFill>
          <a:schemeClr val="tx1"/>
        </a:solidFill>
        <a:latin typeface="Verdana" pitchFamily="34" charset="0"/>
        <a:ea typeface="+mn-ea"/>
        <a:cs typeface="+mn-cs"/>
      </a:defRPr>
    </a:lvl4pPr>
    <a:lvl5pPr marL="1828800" algn="l" rtl="0" fontAlgn="base">
      <a:spcBef>
        <a:spcPct val="0"/>
      </a:spcBef>
      <a:spcAft>
        <a:spcPct val="0"/>
      </a:spcAft>
      <a:defRPr kern="1200">
        <a:solidFill>
          <a:schemeClr val="tx1"/>
        </a:solidFill>
        <a:latin typeface="Verdana" pitchFamily="34" charset="0"/>
        <a:ea typeface="+mn-ea"/>
        <a:cs typeface="+mn-cs"/>
      </a:defRPr>
    </a:lvl5pPr>
    <a:lvl6pPr marL="2286000" algn="l" defTabSz="914400" rtl="0" eaLnBrk="1" latinLnBrk="0" hangingPunct="1">
      <a:defRPr kern="1200">
        <a:solidFill>
          <a:schemeClr val="tx1"/>
        </a:solidFill>
        <a:latin typeface="Verdana" pitchFamily="34" charset="0"/>
        <a:ea typeface="+mn-ea"/>
        <a:cs typeface="+mn-cs"/>
      </a:defRPr>
    </a:lvl6pPr>
    <a:lvl7pPr marL="2743200" algn="l" defTabSz="914400" rtl="0" eaLnBrk="1" latinLnBrk="0" hangingPunct="1">
      <a:defRPr kern="1200">
        <a:solidFill>
          <a:schemeClr val="tx1"/>
        </a:solidFill>
        <a:latin typeface="Verdana" pitchFamily="34" charset="0"/>
        <a:ea typeface="+mn-ea"/>
        <a:cs typeface="+mn-cs"/>
      </a:defRPr>
    </a:lvl7pPr>
    <a:lvl8pPr marL="3200400" algn="l" defTabSz="914400" rtl="0" eaLnBrk="1" latinLnBrk="0" hangingPunct="1">
      <a:defRPr kern="1200">
        <a:solidFill>
          <a:schemeClr val="tx1"/>
        </a:solidFill>
        <a:latin typeface="Verdana" pitchFamily="34" charset="0"/>
        <a:ea typeface="+mn-ea"/>
        <a:cs typeface="+mn-cs"/>
      </a:defRPr>
    </a:lvl8pPr>
    <a:lvl9pPr marL="3657600" algn="l" defTabSz="914400" rtl="0" eaLnBrk="1" latinLnBrk="0" hangingPunct="1">
      <a:defRPr kern="1200">
        <a:solidFill>
          <a:schemeClr val="tx1"/>
        </a:solidFill>
        <a:latin typeface="Verdan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7E7E7"/>
    <a:srgbClr val="1D538B"/>
    <a:srgbClr val="5F5F5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5640" autoAdjust="0"/>
    <p:restoredTop sz="94684" autoAdjust="0"/>
  </p:normalViewPr>
  <p:slideViewPr>
    <p:cSldViewPr>
      <p:cViewPr varScale="1">
        <p:scale>
          <a:sx n="83" d="100"/>
          <a:sy n="83" d="100"/>
        </p:scale>
        <p:origin x="28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lvl1pPr>
          </a:lstStyle>
          <a:p>
            <a:pPr>
              <a:defRPr/>
            </a:pPr>
            <a:endParaRPr lang="hr-HR"/>
          </a:p>
        </p:txBody>
      </p:sp>
      <p:sp>
        <p:nvSpPr>
          <p:cNvPr id="37891" name="Rectangle 3"/>
          <p:cNvSpPr>
            <a:spLocks noGrp="1" noChangeArrowheads="1"/>
          </p:cNvSpPr>
          <p:nvPr>
            <p:ph type="dt" idx="1"/>
          </p:nvPr>
        </p:nvSpPr>
        <p:spPr bwMode="auto">
          <a:xfrm>
            <a:off x="3884613" y="0"/>
            <a:ext cx="2971800" cy="457200"/>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hr-HR"/>
          </a:p>
        </p:txBody>
      </p:sp>
      <p:sp>
        <p:nvSpPr>
          <p:cNvPr id="29700"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7893" name="Rectangle 5"/>
          <p:cNvSpPr>
            <a:spLocks noGrp="1" noChangeArrowheads="1"/>
          </p:cNvSpPr>
          <p:nvPr>
            <p:ph type="body" sz="quarter" idx="3"/>
          </p:nvPr>
        </p:nvSpPr>
        <p:spPr bwMode="auto">
          <a:xfrm>
            <a:off x="685800" y="4343400"/>
            <a:ext cx="5486400" cy="4114800"/>
          </a:xfrm>
          <a:prstGeom prst="rect">
            <a:avLst/>
          </a:prstGeom>
          <a:noFill/>
          <a:ln>
            <a:noFill/>
          </a:ln>
          <a:effectLst/>
          <a:extLst/>
        </p:spPr>
        <p:txBody>
          <a:bodyPr vert="horz" wrap="square" lIns="91440" tIns="45720" rIns="91440" bIns="45720" numCol="1" anchor="t" anchorCtr="0" compatLnSpc="1">
            <a:prstTxWarp prst="textNoShape">
              <a:avLst/>
            </a:prstTxWarp>
          </a:bodyPr>
          <a:lstStyle/>
          <a:p>
            <a:pPr lvl="0"/>
            <a:r>
              <a:rPr lang="hr-HR" noProof="0" smtClean="0"/>
              <a:t>Click to edit Master text styles</a:t>
            </a:r>
          </a:p>
          <a:p>
            <a:pPr lvl="1"/>
            <a:r>
              <a:rPr lang="hr-HR" noProof="0" smtClean="0"/>
              <a:t>Second level</a:t>
            </a:r>
          </a:p>
          <a:p>
            <a:pPr lvl="2"/>
            <a:r>
              <a:rPr lang="hr-HR" noProof="0" smtClean="0"/>
              <a:t>Third level</a:t>
            </a:r>
          </a:p>
          <a:p>
            <a:pPr lvl="3"/>
            <a:r>
              <a:rPr lang="hr-HR" noProof="0" smtClean="0"/>
              <a:t>Fourth level</a:t>
            </a:r>
          </a:p>
          <a:p>
            <a:pPr lvl="4"/>
            <a:r>
              <a:rPr lang="hr-HR" noProof="0" smtClean="0"/>
              <a:t>Fifth level</a:t>
            </a:r>
          </a:p>
        </p:txBody>
      </p:sp>
      <p:sp>
        <p:nvSpPr>
          <p:cNvPr id="37894" name="Rectangle 6"/>
          <p:cNvSpPr>
            <a:spLocks noGrp="1" noChangeArrowheads="1"/>
          </p:cNvSpPr>
          <p:nvPr>
            <p:ph type="ftr" sz="quarter" idx="4"/>
          </p:nvPr>
        </p:nvSpPr>
        <p:spPr bwMode="auto">
          <a:xfrm>
            <a:off x="0"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defRPr sz="1200"/>
            </a:lvl1pPr>
          </a:lstStyle>
          <a:p>
            <a:pPr>
              <a:defRPr/>
            </a:pPr>
            <a:endParaRPr lang="hr-HR"/>
          </a:p>
        </p:txBody>
      </p:sp>
      <p:sp>
        <p:nvSpPr>
          <p:cNvPr id="37895" name="Rectangle 7"/>
          <p:cNvSpPr>
            <a:spLocks noGrp="1" noChangeArrowheads="1"/>
          </p:cNvSpPr>
          <p:nvPr>
            <p:ph type="sldNum" sz="quarter" idx="5"/>
          </p:nvPr>
        </p:nvSpPr>
        <p:spPr bwMode="auto">
          <a:xfrm>
            <a:off x="3884613" y="8685213"/>
            <a:ext cx="2971800" cy="457200"/>
          </a:xfrm>
          <a:prstGeom prst="rect">
            <a:avLst/>
          </a:prstGeom>
          <a:noFill/>
          <a:ln>
            <a:noFill/>
          </a:ln>
          <a:effectLst/>
          <a:extLst/>
        </p:spPr>
        <p:txBody>
          <a:bodyPr vert="horz" wrap="square" lIns="91440" tIns="45720" rIns="91440" bIns="45720" numCol="1" anchor="b" anchorCtr="0" compatLnSpc="1">
            <a:prstTxWarp prst="textNoShape">
              <a:avLst/>
            </a:prstTxWarp>
          </a:bodyPr>
          <a:lstStyle>
            <a:lvl1pPr algn="r">
              <a:defRPr sz="1200"/>
            </a:lvl1pPr>
          </a:lstStyle>
          <a:p>
            <a:pPr>
              <a:defRPr/>
            </a:pPr>
            <a:fld id="{CF75DB90-6BF2-43DD-A4DD-E4DD1E746472}" type="slidenum">
              <a:rPr lang="hr-HR"/>
              <a:pPr>
                <a:defRPr/>
              </a:pPr>
              <a:t>‹#›</a:t>
            </a:fld>
            <a:endParaRPr lang="hr-HR"/>
          </a:p>
        </p:txBody>
      </p:sp>
    </p:spTree>
    <p:extLst>
      <p:ext uri="{BB962C8B-B14F-4D97-AF65-F5344CB8AC3E}">
        <p14:creationId xmlns:p14="http://schemas.microsoft.com/office/powerpoint/2010/main" val="184232281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Verdana"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Verdana"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Verdana"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Verdana"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Verdana"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75DB90-6BF2-43DD-A4DD-E4DD1E746472}" type="slidenum">
              <a:rPr lang="hr-HR"/>
              <a:pPr>
                <a:defRPr/>
              </a:pPr>
              <a:t>‹#›</a:t>
            </a:fld>
            <a:endParaRPr lang="hr-HR"/>
          </a:p>
        </p:txBody>
      </p:sp>
    </p:spTree>
    <p:extLst>
      <p:ext uri="{BB962C8B-B14F-4D97-AF65-F5344CB8AC3E}">
        <p14:creationId xmlns:p14="http://schemas.microsoft.com/office/powerpoint/2010/main" val="167480620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75DB90-6BF2-43DD-A4DD-E4DD1E746472}" type="slidenum">
              <a:rPr lang="hr-HR"/>
              <a:pPr>
                <a:defRPr/>
              </a:pPr>
              <a:t>‹#›</a:t>
            </a:fld>
            <a:endParaRPr lang="hr-HR"/>
          </a:p>
        </p:txBody>
      </p:sp>
    </p:spTree>
    <p:extLst>
      <p:ext uri="{BB962C8B-B14F-4D97-AF65-F5344CB8AC3E}">
        <p14:creationId xmlns:p14="http://schemas.microsoft.com/office/powerpoint/2010/main" val="97096912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75DB90-6BF2-43DD-A4DD-E4DD1E746472}" type="slidenum">
              <a:rPr lang="hr-HR"/>
              <a:pPr>
                <a:defRPr/>
              </a:pPr>
              <a:t>‹#›</a:t>
            </a:fld>
            <a:endParaRPr lang="hr-HR"/>
          </a:p>
        </p:txBody>
      </p:sp>
    </p:spTree>
    <p:extLst>
      <p:ext uri="{BB962C8B-B14F-4D97-AF65-F5344CB8AC3E}">
        <p14:creationId xmlns:p14="http://schemas.microsoft.com/office/powerpoint/2010/main" val="42891544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75DB90-6BF2-43DD-A4DD-E4DD1E746472}" type="slidenum">
              <a:rPr lang="hr-HR"/>
              <a:pPr>
                <a:defRPr/>
              </a:pPr>
              <a:t>‹#›</a:t>
            </a:fld>
            <a:endParaRPr lang="hr-HR"/>
          </a:p>
        </p:txBody>
      </p:sp>
    </p:spTree>
    <p:extLst>
      <p:ext uri="{BB962C8B-B14F-4D97-AF65-F5344CB8AC3E}">
        <p14:creationId xmlns:p14="http://schemas.microsoft.com/office/powerpoint/2010/main" val="3059932387"/>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3" name="AutoShape 7"/>
          <p:cNvSpPr>
            <a:spLocks noChangeArrowheads="1"/>
          </p:cNvSpPr>
          <p:nvPr/>
        </p:nvSpPr>
        <p:spPr bwMode="auto">
          <a:xfrm>
            <a:off x="685800" y="2278063"/>
            <a:ext cx="7772400" cy="109537"/>
          </a:xfrm>
          <a:custGeom>
            <a:avLst/>
            <a:gdLst>
              <a:gd name="T0" fmla="*/ 0 w 1000"/>
              <a:gd name="T1" fmla="*/ 0 h 1000"/>
              <a:gd name="T2" fmla="*/ 2147483647 w 1000"/>
              <a:gd name="T3" fmla="*/ 0 h 1000"/>
              <a:gd name="T4" fmla="*/ 2147483647 w 1000"/>
              <a:gd name="T5" fmla="*/ 2147483647 h 1000"/>
              <a:gd name="T6" fmla="*/ 0 w 1000"/>
              <a:gd name="T7" fmla="*/ 2147483647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618" y="0"/>
                </a:lnTo>
                <a:lnTo>
                  <a:pt x="618" y="1000"/>
                </a:lnTo>
                <a:lnTo>
                  <a:pt x="0" y="1000"/>
                </a:lnTo>
                <a:lnTo>
                  <a:pt x="0" y="0"/>
                </a:lnTo>
                <a:close/>
              </a:path>
              <a:path w="1000" h="1000">
                <a:moveTo>
                  <a:pt x="0" y="0"/>
                </a:moveTo>
                <a:lnTo>
                  <a:pt x="1000" y="0"/>
                </a:lnTo>
              </a:path>
            </a:pathLst>
          </a:custGeom>
          <a:solidFill>
            <a:srgbClr val="1D538B"/>
          </a:solidFill>
          <a:ln w="9525">
            <a:solidFill>
              <a:srgbClr val="1D538B"/>
            </a:solidFill>
            <a:round/>
            <a:headEnd/>
            <a:tailEnd/>
          </a:ln>
        </p:spPr>
        <p:txBody>
          <a:bodyPr/>
          <a:lstStyle/>
          <a:p>
            <a:pPr>
              <a:defRPr/>
            </a:pPr>
            <a:endParaRPr lang="hr-HR"/>
          </a:p>
        </p:txBody>
      </p:sp>
      <p:sp>
        <p:nvSpPr>
          <p:cNvPr id="4" name="Line 10"/>
          <p:cNvSpPr>
            <a:spLocks noChangeShapeType="1"/>
          </p:cNvSpPr>
          <p:nvPr userDrawn="1"/>
        </p:nvSpPr>
        <p:spPr bwMode="auto">
          <a:xfrm flipV="1">
            <a:off x="609600" y="6308725"/>
            <a:ext cx="7924800" cy="0"/>
          </a:xfrm>
          <a:prstGeom prst="line">
            <a:avLst/>
          </a:prstGeom>
          <a:noFill/>
          <a:ln w="3175">
            <a:solidFill>
              <a:srgbClr val="1D538B"/>
            </a:solidFill>
            <a:round/>
            <a:headEnd/>
            <a:tailEnd/>
          </a:ln>
          <a:effectLst/>
        </p:spPr>
        <p:txBody>
          <a:bodyPr/>
          <a:lstStyle/>
          <a:p>
            <a:pPr>
              <a:defRPr/>
            </a:pPr>
            <a:endParaRPr lang="hr-HR"/>
          </a:p>
        </p:txBody>
      </p:sp>
      <p:pic>
        <p:nvPicPr>
          <p:cNvPr id="5" name="Picture 11"/>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0" y="0"/>
            <a:ext cx="91440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3314" name="Rectangle 2"/>
          <p:cNvSpPr>
            <a:spLocks noGrp="1" noChangeArrowheads="1"/>
          </p:cNvSpPr>
          <p:nvPr>
            <p:ph type="ctrTitle"/>
          </p:nvPr>
        </p:nvSpPr>
        <p:spPr>
          <a:xfrm>
            <a:off x="684213" y="2389188"/>
            <a:ext cx="7772400" cy="1471612"/>
          </a:xfrm>
        </p:spPr>
        <p:txBody>
          <a:bodyPr/>
          <a:lstStyle>
            <a:lvl1pPr algn="ctr">
              <a:defRPr sz="4000"/>
            </a:lvl1pPr>
          </a:lstStyle>
          <a:p>
            <a:pPr lvl="0"/>
            <a:r>
              <a:rPr lang="hr-HR" noProof="0" smtClean="0"/>
              <a:t>Click to edit Master title style</a:t>
            </a:r>
          </a:p>
        </p:txBody>
      </p:sp>
      <p:sp>
        <p:nvSpPr>
          <p:cNvPr id="6" name="Rectangle 4"/>
          <p:cNvSpPr>
            <a:spLocks noGrp="1" noChangeArrowheads="1"/>
          </p:cNvSpPr>
          <p:nvPr>
            <p:ph type="dt" sz="half" idx="10"/>
          </p:nvPr>
        </p:nvSpPr>
        <p:spPr>
          <a:xfrm>
            <a:off x="685800" y="6392863"/>
            <a:ext cx="1905000" cy="349250"/>
          </a:xfrm>
        </p:spPr>
        <p:txBody>
          <a:bodyPr/>
          <a:lstStyle>
            <a:lvl1pPr>
              <a:defRPr/>
            </a:lvl1pPr>
          </a:lstStyle>
          <a:p>
            <a:pPr>
              <a:defRPr/>
            </a:pPr>
            <a:r>
              <a:rPr lang="hr-HR"/>
              <a:t>1</a:t>
            </a:r>
          </a:p>
        </p:txBody>
      </p:sp>
      <p:sp>
        <p:nvSpPr>
          <p:cNvPr id="7" name="Rectangle 5"/>
          <p:cNvSpPr>
            <a:spLocks noGrp="1" noChangeArrowheads="1"/>
          </p:cNvSpPr>
          <p:nvPr>
            <p:ph type="ftr" sz="quarter" idx="11"/>
          </p:nvPr>
        </p:nvSpPr>
        <p:spPr>
          <a:xfrm>
            <a:off x="3124200" y="6392863"/>
            <a:ext cx="2895600" cy="349250"/>
          </a:xfrm>
        </p:spPr>
        <p:txBody>
          <a:bodyPr/>
          <a:lstStyle>
            <a:lvl1pPr>
              <a:defRPr/>
            </a:lvl1pPr>
          </a:lstStyle>
          <a:p>
            <a:pPr>
              <a:defRPr/>
            </a:pPr>
            <a:endParaRPr lang="hr-HR"/>
          </a:p>
        </p:txBody>
      </p:sp>
      <p:sp>
        <p:nvSpPr>
          <p:cNvPr id="8" name="Rectangle 6"/>
          <p:cNvSpPr>
            <a:spLocks noGrp="1" noChangeArrowheads="1"/>
          </p:cNvSpPr>
          <p:nvPr>
            <p:ph type="sldNum" sz="quarter" idx="12"/>
          </p:nvPr>
        </p:nvSpPr>
        <p:spPr>
          <a:xfrm>
            <a:off x="6553200" y="6392863"/>
            <a:ext cx="1905000" cy="349250"/>
          </a:xfrm>
        </p:spPr>
        <p:txBody>
          <a:bodyPr/>
          <a:lstStyle>
            <a:lvl1pPr>
              <a:defRPr/>
            </a:lvl1pPr>
          </a:lstStyle>
          <a:p>
            <a:pPr>
              <a:defRPr/>
            </a:pPr>
            <a:fld id="{D27CA2B4-9E72-4190-844B-D7C7F1101F05}" type="slidenum">
              <a:rPr lang="hr-HR"/>
              <a:pPr>
                <a:defRPr/>
              </a:pPr>
              <a:t>‹#›</a:t>
            </a:fld>
            <a:endParaRPr lang="hr-HR"/>
          </a:p>
        </p:txBody>
      </p:sp>
    </p:spTree>
    <p:extLst>
      <p:ext uri="{BB962C8B-B14F-4D97-AF65-F5344CB8AC3E}">
        <p14:creationId xmlns:p14="http://schemas.microsoft.com/office/powerpoint/2010/main" val="35803087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Rectangle 9"/>
          <p:cNvSpPr>
            <a:spLocks noGrp="1" noChangeArrowheads="1"/>
          </p:cNvSpPr>
          <p:nvPr>
            <p:ph type="dt" sz="half" idx="10"/>
          </p:nvPr>
        </p:nvSpPr>
        <p:spPr>
          <a:ln/>
        </p:spPr>
        <p:txBody>
          <a:bodyPr/>
          <a:lstStyle>
            <a:lvl1pPr>
              <a:defRPr/>
            </a:lvl1pPr>
          </a:lstStyle>
          <a:p>
            <a:pPr>
              <a:defRPr/>
            </a:pPr>
            <a:r>
              <a:rPr lang="hr-HR"/>
              <a:t>1</a:t>
            </a:r>
          </a:p>
        </p:txBody>
      </p:sp>
      <p:sp>
        <p:nvSpPr>
          <p:cNvPr id="5" name="Rectangle 10"/>
          <p:cNvSpPr>
            <a:spLocks noGrp="1" noChangeArrowheads="1"/>
          </p:cNvSpPr>
          <p:nvPr>
            <p:ph type="ftr" sz="quarter" idx="11"/>
          </p:nvPr>
        </p:nvSpPr>
        <p:spPr>
          <a:ln/>
        </p:spPr>
        <p:txBody>
          <a:bodyPr/>
          <a:lstStyle>
            <a:lvl1pPr>
              <a:defRPr/>
            </a:lvl1pPr>
          </a:lstStyle>
          <a:p>
            <a:pPr>
              <a:defRPr/>
            </a:pPr>
            <a:endParaRPr lang="hr-HR"/>
          </a:p>
        </p:txBody>
      </p:sp>
      <p:sp>
        <p:nvSpPr>
          <p:cNvPr id="6" name="Rectangle 11"/>
          <p:cNvSpPr>
            <a:spLocks noGrp="1" noChangeArrowheads="1"/>
          </p:cNvSpPr>
          <p:nvPr>
            <p:ph type="sldNum" sz="quarter" idx="12"/>
          </p:nvPr>
        </p:nvSpPr>
        <p:spPr>
          <a:ln/>
        </p:spPr>
        <p:txBody>
          <a:bodyPr/>
          <a:lstStyle>
            <a:lvl1pPr>
              <a:defRPr/>
            </a:lvl1pPr>
          </a:lstStyle>
          <a:p>
            <a:pPr>
              <a:defRPr/>
            </a:pPr>
            <a:fld id="{76D1A673-B1FC-4E9A-BAE6-85659C94E258}" type="slidenum">
              <a:rPr lang="hr-HR"/>
              <a:pPr>
                <a:defRPr/>
              </a:pPr>
              <a:t>‹#›</a:t>
            </a:fld>
            <a:endParaRPr lang="hr-HR"/>
          </a:p>
        </p:txBody>
      </p:sp>
    </p:spTree>
    <p:extLst>
      <p:ext uri="{BB962C8B-B14F-4D97-AF65-F5344CB8AC3E}">
        <p14:creationId xmlns:p14="http://schemas.microsoft.com/office/powerpoint/2010/main" val="161809608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3838" y="1125538"/>
            <a:ext cx="2001837" cy="4635500"/>
          </a:xfrm>
        </p:spPr>
        <p:txBody>
          <a:bodyPr vert="eaVert"/>
          <a:lstStyle/>
          <a:p>
            <a:r>
              <a:rPr lang="en-US" smtClean="0"/>
              <a:t>Click to edit Master title style</a:t>
            </a:r>
            <a:endParaRPr lang="hr-HR"/>
          </a:p>
        </p:txBody>
      </p:sp>
      <p:sp>
        <p:nvSpPr>
          <p:cNvPr id="3" name="Vertical Text Placeholder 2"/>
          <p:cNvSpPr>
            <a:spLocks noGrp="1"/>
          </p:cNvSpPr>
          <p:nvPr>
            <p:ph type="body" orient="vert" idx="1"/>
          </p:nvPr>
        </p:nvSpPr>
        <p:spPr>
          <a:xfrm>
            <a:off x="566738" y="1125538"/>
            <a:ext cx="5854700" cy="46355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Rectangle 9"/>
          <p:cNvSpPr>
            <a:spLocks noGrp="1" noChangeArrowheads="1"/>
          </p:cNvSpPr>
          <p:nvPr>
            <p:ph type="dt" sz="half" idx="10"/>
          </p:nvPr>
        </p:nvSpPr>
        <p:spPr>
          <a:ln/>
        </p:spPr>
        <p:txBody>
          <a:bodyPr/>
          <a:lstStyle>
            <a:lvl1pPr>
              <a:defRPr/>
            </a:lvl1pPr>
          </a:lstStyle>
          <a:p>
            <a:pPr>
              <a:defRPr/>
            </a:pPr>
            <a:r>
              <a:rPr lang="hr-HR"/>
              <a:t>1</a:t>
            </a:r>
          </a:p>
        </p:txBody>
      </p:sp>
      <p:sp>
        <p:nvSpPr>
          <p:cNvPr id="5" name="Rectangle 10"/>
          <p:cNvSpPr>
            <a:spLocks noGrp="1" noChangeArrowheads="1"/>
          </p:cNvSpPr>
          <p:nvPr>
            <p:ph type="ftr" sz="quarter" idx="11"/>
          </p:nvPr>
        </p:nvSpPr>
        <p:spPr>
          <a:ln/>
        </p:spPr>
        <p:txBody>
          <a:bodyPr/>
          <a:lstStyle>
            <a:lvl1pPr>
              <a:defRPr/>
            </a:lvl1pPr>
          </a:lstStyle>
          <a:p>
            <a:pPr>
              <a:defRPr/>
            </a:pPr>
            <a:endParaRPr lang="hr-HR"/>
          </a:p>
        </p:txBody>
      </p:sp>
      <p:sp>
        <p:nvSpPr>
          <p:cNvPr id="6" name="Rectangle 11"/>
          <p:cNvSpPr>
            <a:spLocks noGrp="1" noChangeArrowheads="1"/>
          </p:cNvSpPr>
          <p:nvPr>
            <p:ph type="sldNum" sz="quarter" idx="12"/>
          </p:nvPr>
        </p:nvSpPr>
        <p:spPr>
          <a:ln/>
        </p:spPr>
        <p:txBody>
          <a:bodyPr/>
          <a:lstStyle>
            <a:lvl1pPr>
              <a:defRPr/>
            </a:lvl1pPr>
          </a:lstStyle>
          <a:p>
            <a:pPr>
              <a:defRPr/>
            </a:pPr>
            <a:fld id="{899E7D55-3040-4493-93F5-7348C14D8DE6}" type="slidenum">
              <a:rPr lang="hr-HR"/>
              <a:pPr>
                <a:defRPr/>
              </a:pPr>
              <a:t>‹#›</a:t>
            </a:fld>
            <a:endParaRPr lang="hr-HR"/>
          </a:p>
        </p:txBody>
      </p:sp>
    </p:spTree>
    <p:extLst>
      <p:ext uri="{BB962C8B-B14F-4D97-AF65-F5344CB8AC3E}">
        <p14:creationId xmlns:p14="http://schemas.microsoft.com/office/powerpoint/2010/main" val="1447506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Rectangle 9"/>
          <p:cNvSpPr>
            <a:spLocks noGrp="1" noChangeArrowheads="1"/>
          </p:cNvSpPr>
          <p:nvPr>
            <p:ph type="dt" sz="half" idx="10"/>
          </p:nvPr>
        </p:nvSpPr>
        <p:spPr>
          <a:ln/>
        </p:spPr>
        <p:txBody>
          <a:bodyPr/>
          <a:lstStyle>
            <a:lvl1pPr>
              <a:defRPr/>
            </a:lvl1pPr>
          </a:lstStyle>
          <a:p>
            <a:pPr>
              <a:defRPr/>
            </a:pPr>
            <a:r>
              <a:rPr lang="hr-HR"/>
              <a:t>1</a:t>
            </a:r>
          </a:p>
        </p:txBody>
      </p:sp>
      <p:sp>
        <p:nvSpPr>
          <p:cNvPr id="5" name="Rectangle 10"/>
          <p:cNvSpPr>
            <a:spLocks noGrp="1" noChangeArrowheads="1"/>
          </p:cNvSpPr>
          <p:nvPr>
            <p:ph type="ftr" sz="quarter" idx="11"/>
          </p:nvPr>
        </p:nvSpPr>
        <p:spPr>
          <a:ln/>
        </p:spPr>
        <p:txBody>
          <a:bodyPr/>
          <a:lstStyle>
            <a:lvl1pPr>
              <a:defRPr/>
            </a:lvl1pPr>
          </a:lstStyle>
          <a:p>
            <a:pPr>
              <a:defRPr/>
            </a:pPr>
            <a:endParaRPr lang="hr-HR"/>
          </a:p>
        </p:txBody>
      </p:sp>
      <p:sp>
        <p:nvSpPr>
          <p:cNvPr id="6" name="Rectangle 11"/>
          <p:cNvSpPr>
            <a:spLocks noGrp="1" noChangeArrowheads="1"/>
          </p:cNvSpPr>
          <p:nvPr>
            <p:ph type="sldNum" sz="quarter" idx="12"/>
          </p:nvPr>
        </p:nvSpPr>
        <p:spPr>
          <a:ln/>
        </p:spPr>
        <p:txBody>
          <a:bodyPr/>
          <a:lstStyle>
            <a:lvl1pPr>
              <a:defRPr/>
            </a:lvl1pPr>
          </a:lstStyle>
          <a:p>
            <a:pPr>
              <a:defRPr/>
            </a:pPr>
            <a:fld id="{3B595ACF-15CC-4102-808E-2F78DFC12E83}" type="slidenum">
              <a:rPr lang="hr-HR"/>
              <a:pPr>
                <a:defRPr/>
              </a:pPr>
              <a:t>‹#›</a:t>
            </a:fld>
            <a:endParaRPr lang="hr-HR"/>
          </a:p>
        </p:txBody>
      </p:sp>
    </p:spTree>
    <p:extLst>
      <p:ext uri="{BB962C8B-B14F-4D97-AF65-F5344CB8AC3E}">
        <p14:creationId xmlns:p14="http://schemas.microsoft.com/office/powerpoint/2010/main" val="3864348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none" baseline="0"/>
            </a:lvl1pPr>
          </a:lstStyle>
          <a:p>
            <a:r>
              <a:rPr lang="en-US" dirty="0" smtClean="0"/>
              <a:t>Click to edit Master title style</a:t>
            </a:r>
            <a:endParaRPr lang="hr-HR"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9"/>
          <p:cNvSpPr>
            <a:spLocks noGrp="1" noChangeArrowheads="1"/>
          </p:cNvSpPr>
          <p:nvPr>
            <p:ph type="dt" sz="half" idx="10"/>
          </p:nvPr>
        </p:nvSpPr>
        <p:spPr>
          <a:ln/>
        </p:spPr>
        <p:txBody>
          <a:bodyPr/>
          <a:lstStyle>
            <a:lvl1pPr>
              <a:defRPr/>
            </a:lvl1pPr>
          </a:lstStyle>
          <a:p>
            <a:pPr>
              <a:defRPr/>
            </a:pPr>
            <a:r>
              <a:rPr lang="hr-HR"/>
              <a:t>1</a:t>
            </a:r>
          </a:p>
        </p:txBody>
      </p:sp>
      <p:sp>
        <p:nvSpPr>
          <p:cNvPr id="5" name="Rectangle 10"/>
          <p:cNvSpPr>
            <a:spLocks noGrp="1" noChangeArrowheads="1"/>
          </p:cNvSpPr>
          <p:nvPr>
            <p:ph type="ftr" sz="quarter" idx="11"/>
          </p:nvPr>
        </p:nvSpPr>
        <p:spPr>
          <a:ln/>
        </p:spPr>
        <p:txBody>
          <a:bodyPr/>
          <a:lstStyle>
            <a:lvl1pPr>
              <a:defRPr/>
            </a:lvl1pPr>
          </a:lstStyle>
          <a:p>
            <a:pPr>
              <a:defRPr/>
            </a:pPr>
            <a:endParaRPr lang="hr-HR"/>
          </a:p>
        </p:txBody>
      </p:sp>
      <p:sp>
        <p:nvSpPr>
          <p:cNvPr id="6" name="Rectangle 11"/>
          <p:cNvSpPr>
            <a:spLocks noGrp="1" noChangeArrowheads="1"/>
          </p:cNvSpPr>
          <p:nvPr>
            <p:ph type="sldNum" sz="quarter" idx="12"/>
          </p:nvPr>
        </p:nvSpPr>
        <p:spPr>
          <a:ln/>
        </p:spPr>
        <p:txBody>
          <a:bodyPr/>
          <a:lstStyle>
            <a:lvl1pPr>
              <a:defRPr/>
            </a:lvl1pPr>
          </a:lstStyle>
          <a:p>
            <a:pPr>
              <a:defRPr/>
            </a:pPr>
            <a:fld id="{ABA6BF75-5AB8-4ECD-85BF-A9D64A0313B2}" type="slidenum">
              <a:rPr lang="hr-HR"/>
              <a:pPr>
                <a:defRPr/>
              </a:pPr>
              <a:t>‹#›</a:t>
            </a:fld>
            <a:endParaRPr lang="hr-HR"/>
          </a:p>
        </p:txBody>
      </p:sp>
    </p:spTree>
    <p:extLst>
      <p:ext uri="{BB962C8B-B14F-4D97-AF65-F5344CB8AC3E}">
        <p14:creationId xmlns:p14="http://schemas.microsoft.com/office/powerpoint/2010/main" val="6848858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Content Placeholder 2"/>
          <p:cNvSpPr>
            <a:spLocks noGrp="1"/>
          </p:cNvSpPr>
          <p:nvPr>
            <p:ph sz="half" idx="1"/>
          </p:nvPr>
        </p:nvSpPr>
        <p:spPr>
          <a:xfrm>
            <a:off x="566738" y="1916113"/>
            <a:ext cx="3924300" cy="3844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Content Placeholder 3"/>
          <p:cNvSpPr>
            <a:spLocks noGrp="1"/>
          </p:cNvSpPr>
          <p:nvPr>
            <p:ph sz="half" idx="2"/>
          </p:nvPr>
        </p:nvSpPr>
        <p:spPr>
          <a:xfrm>
            <a:off x="4643438" y="1916113"/>
            <a:ext cx="3924300" cy="3844925"/>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Rectangle 9"/>
          <p:cNvSpPr>
            <a:spLocks noGrp="1" noChangeArrowheads="1"/>
          </p:cNvSpPr>
          <p:nvPr>
            <p:ph type="dt" sz="half" idx="10"/>
          </p:nvPr>
        </p:nvSpPr>
        <p:spPr>
          <a:ln/>
        </p:spPr>
        <p:txBody>
          <a:bodyPr/>
          <a:lstStyle>
            <a:lvl1pPr>
              <a:defRPr/>
            </a:lvl1pPr>
          </a:lstStyle>
          <a:p>
            <a:pPr>
              <a:defRPr/>
            </a:pPr>
            <a:r>
              <a:rPr lang="hr-HR"/>
              <a:t>1</a:t>
            </a:r>
          </a:p>
        </p:txBody>
      </p:sp>
      <p:sp>
        <p:nvSpPr>
          <p:cNvPr id="6" name="Rectangle 10"/>
          <p:cNvSpPr>
            <a:spLocks noGrp="1" noChangeArrowheads="1"/>
          </p:cNvSpPr>
          <p:nvPr>
            <p:ph type="ftr" sz="quarter" idx="11"/>
          </p:nvPr>
        </p:nvSpPr>
        <p:spPr>
          <a:ln/>
        </p:spPr>
        <p:txBody>
          <a:bodyPr/>
          <a:lstStyle>
            <a:lvl1pPr>
              <a:defRPr/>
            </a:lvl1pPr>
          </a:lstStyle>
          <a:p>
            <a:pPr>
              <a:defRPr/>
            </a:pPr>
            <a:endParaRPr lang="hr-HR"/>
          </a:p>
        </p:txBody>
      </p:sp>
      <p:sp>
        <p:nvSpPr>
          <p:cNvPr id="7" name="Rectangle 11"/>
          <p:cNvSpPr>
            <a:spLocks noGrp="1" noChangeArrowheads="1"/>
          </p:cNvSpPr>
          <p:nvPr>
            <p:ph type="sldNum" sz="quarter" idx="12"/>
          </p:nvPr>
        </p:nvSpPr>
        <p:spPr>
          <a:ln/>
        </p:spPr>
        <p:txBody>
          <a:bodyPr/>
          <a:lstStyle>
            <a:lvl1pPr>
              <a:defRPr/>
            </a:lvl1pPr>
          </a:lstStyle>
          <a:p>
            <a:pPr>
              <a:defRPr/>
            </a:pPr>
            <a:fld id="{7F3FEA8F-E345-43E2-803B-602B6D621A0F}" type="slidenum">
              <a:rPr lang="hr-HR"/>
              <a:pPr>
                <a:defRPr/>
              </a:pPr>
              <a:t>‹#›</a:t>
            </a:fld>
            <a:endParaRPr lang="hr-HR"/>
          </a:p>
        </p:txBody>
      </p:sp>
    </p:spTree>
    <p:extLst>
      <p:ext uri="{BB962C8B-B14F-4D97-AF65-F5344CB8AC3E}">
        <p14:creationId xmlns:p14="http://schemas.microsoft.com/office/powerpoint/2010/main" val="19483226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hr-H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7" name="Rectangle 9"/>
          <p:cNvSpPr>
            <a:spLocks noGrp="1" noChangeArrowheads="1"/>
          </p:cNvSpPr>
          <p:nvPr>
            <p:ph type="dt" sz="half" idx="10"/>
          </p:nvPr>
        </p:nvSpPr>
        <p:spPr>
          <a:ln/>
        </p:spPr>
        <p:txBody>
          <a:bodyPr/>
          <a:lstStyle>
            <a:lvl1pPr>
              <a:defRPr/>
            </a:lvl1pPr>
          </a:lstStyle>
          <a:p>
            <a:pPr>
              <a:defRPr/>
            </a:pPr>
            <a:r>
              <a:rPr lang="hr-HR"/>
              <a:t>1</a:t>
            </a:r>
          </a:p>
        </p:txBody>
      </p:sp>
      <p:sp>
        <p:nvSpPr>
          <p:cNvPr id="8" name="Rectangle 10"/>
          <p:cNvSpPr>
            <a:spLocks noGrp="1" noChangeArrowheads="1"/>
          </p:cNvSpPr>
          <p:nvPr>
            <p:ph type="ftr" sz="quarter" idx="11"/>
          </p:nvPr>
        </p:nvSpPr>
        <p:spPr>
          <a:ln/>
        </p:spPr>
        <p:txBody>
          <a:bodyPr/>
          <a:lstStyle>
            <a:lvl1pPr>
              <a:defRPr/>
            </a:lvl1pPr>
          </a:lstStyle>
          <a:p>
            <a:pPr>
              <a:defRPr/>
            </a:pPr>
            <a:endParaRPr lang="hr-HR"/>
          </a:p>
        </p:txBody>
      </p:sp>
      <p:sp>
        <p:nvSpPr>
          <p:cNvPr id="9" name="Rectangle 11"/>
          <p:cNvSpPr>
            <a:spLocks noGrp="1" noChangeArrowheads="1"/>
          </p:cNvSpPr>
          <p:nvPr>
            <p:ph type="sldNum" sz="quarter" idx="12"/>
          </p:nvPr>
        </p:nvSpPr>
        <p:spPr>
          <a:ln/>
        </p:spPr>
        <p:txBody>
          <a:bodyPr/>
          <a:lstStyle>
            <a:lvl1pPr>
              <a:defRPr/>
            </a:lvl1pPr>
          </a:lstStyle>
          <a:p>
            <a:pPr>
              <a:defRPr/>
            </a:pPr>
            <a:fld id="{53D0ACAC-2A6C-4F56-AEA0-3CC06D8FE7D2}" type="slidenum">
              <a:rPr lang="hr-HR"/>
              <a:pPr>
                <a:defRPr/>
              </a:pPr>
              <a:t>‹#›</a:t>
            </a:fld>
            <a:endParaRPr lang="hr-HR"/>
          </a:p>
        </p:txBody>
      </p:sp>
    </p:spTree>
    <p:extLst>
      <p:ext uri="{BB962C8B-B14F-4D97-AF65-F5344CB8AC3E}">
        <p14:creationId xmlns:p14="http://schemas.microsoft.com/office/powerpoint/2010/main" val="34156783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hr-HR"/>
          </a:p>
        </p:txBody>
      </p:sp>
      <p:sp>
        <p:nvSpPr>
          <p:cNvPr id="3" name="Rectangle 9"/>
          <p:cNvSpPr>
            <a:spLocks noGrp="1" noChangeArrowheads="1"/>
          </p:cNvSpPr>
          <p:nvPr>
            <p:ph type="dt" sz="half" idx="10"/>
          </p:nvPr>
        </p:nvSpPr>
        <p:spPr>
          <a:ln/>
        </p:spPr>
        <p:txBody>
          <a:bodyPr/>
          <a:lstStyle>
            <a:lvl1pPr>
              <a:defRPr/>
            </a:lvl1pPr>
          </a:lstStyle>
          <a:p>
            <a:pPr>
              <a:defRPr/>
            </a:pPr>
            <a:r>
              <a:rPr lang="hr-HR"/>
              <a:t>1</a:t>
            </a:r>
          </a:p>
        </p:txBody>
      </p:sp>
      <p:sp>
        <p:nvSpPr>
          <p:cNvPr id="4" name="Rectangle 10"/>
          <p:cNvSpPr>
            <a:spLocks noGrp="1" noChangeArrowheads="1"/>
          </p:cNvSpPr>
          <p:nvPr>
            <p:ph type="ftr" sz="quarter" idx="11"/>
          </p:nvPr>
        </p:nvSpPr>
        <p:spPr>
          <a:ln/>
        </p:spPr>
        <p:txBody>
          <a:bodyPr/>
          <a:lstStyle>
            <a:lvl1pPr>
              <a:defRPr/>
            </a:lvl1pPr>
          </a:lstStyle>
          <a:p>
            <a:pPr>
              <a:defRPr/>
            </a:pPr>
            <a:endParaRPr lang="hr-HR"/>
          </a:p>
        </p:txBody>
      </p:sp>
      <p:sp>
        <p:nvSpPr>
          <p:cNvPr id="5" name="Rectangle 11"/>
          <p:cNvSpPr>
            <a:spLocks noGrp="1" noChangeArrowheads="1"/>
          </p:cNvSpPr>
          <p:nvPr>
            <p:ph type="sldNum" sz="quarter" idx="12"/>
          </p:nvPr>
        </p:nvSpPr>
        <p:spPr>
          <a:ln/>
        </p:spPr>
        <p:txBody>
          <a:bodyPr/>
          <a:lstStyle>
            <a:lvl1pPr>
              <a:defRPr/>
            </a:lvl1pPr>
          </a:lstStyle>
          <a:p>
            <a:pPr>
              <a:defRPr/>
            </a:pPr>
            <a:fld id="{D994A364-45E8-45F5-BA43-8DA6437C5AE6}" type="slidenum">
              <a:rPr lang="hr-HR"/>
              <a:pPr>
                <a:defRPr/>
              </a:pPr>
              <a:t>‹#›</a:t>
            </a:fld>
            <a:endParaRPr lang="hr-HR"/>
          </a:p>
        </p:txBody>
      </p:sp>
    </p:spTree>
    <p:extLst>
      <p:ext uri="{BB962C8B-B14F-4D97-AF65-F5344CB8AC3E}">
        <p14:creationId xmlns:p14="http://schemas.microsoft.com/office/powerpoint/2010/main" val="2240632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9"/>
          <p:cNvSpPr>
            <a:spLocks noGrp="1" noChangeArrowheads="1"/>
          </p:cNvSpPr>
          <p:nvPr>
            <p:ph type="dt" sz="half" idx="10"/>
          </p:nvPr>
        </p:nvSpPr>
        <p:spPr>
          <a:ln/>
        </p:spPr>
        <p:txBody>
          <a:bodyPr/>
          <a:lstStyle>
            <a:lvl1pPr>
              <a:defRPr/>
            </a:lvl1pPr>
          </a:lstStyle>
          <a:p>
            <a:pPr>
              <a:defRPr/>
            </a:pPr>
            <a:r>
              <a:rPr lang="hr-HR"/>
              <a:t>1</a:t>
            </a:r>
          </a:p>
        </p:txBody>
      </p:sp>
      <p:sp>
        <p:nvSpPr>
          <p:cNvPr id="3" name="Rectangle 10"/>
          <p:cNvSpPr>
            <a:spLocks noGrp="1" noChangeArrowheads="1"/>
          </p:cNvSpPr>
          <p:nvPr>
            <p:ph type="ftr" sz="quarter" idx="11"/>
          </p:nvPr>
        </p:nvSpPr>
        <p:spPr>
          <a:ln/>
        </p:spPr>
        <p:txBody>
          <a:bodyPr/>
          <a:lstStyle>
            <a:lvl1pPr>
              <a:defRPr/>
            </a:lvl1pPr>
          </a:lstStyle>
          <a:p>
            <a:pPr>
              <a:defRPr/>
            </a:pPr>
            <a:endParaRPr lang="hr-HR"/>
          </a:p>
        </p:txBody>
      </p:sp>
      <p:sp>
        <p:nvSpPr>
          <p:cNvPr id="4" name="Rectangle 11"/>
          <p:cNvSpPr>
            <a:spLocks noGrp="1" noChangeArrowheads="1"/>
          </p:cNvSpPr>
          <p:nvPr>
            <p:ph type="sldNum" sz="quarter" idx="12"/>
          </p:nvPr>
        </p:nvSpPr>
        <p:spPr>
          <a:ln/>
        </p:spPr>
        <p:txBody>
          <a:bodyPr/>
          <a:lstStyle>
            <a:lvl1pPr>
              <a:defRPr/>
            </a:lvl1pPr>
          </a:lstStyle>
          <a:p>
            <a:pPr>
              <a:defRPr/>
            </a:pPr>
            <a:fld id="{E40B9C90-3891-462C-A30D-86665E63BD27}" type="slidenum">
              <a:rPr lang="hr-HR"/>
              <a:pPr>
                <a:defRPr/>
              </a:pPr>
              <a:t>‹#›</a:t>
            </a:fld>
            <a:endParaRPr lang="hr-HR"/>
          </a:p>
        </p:txBody>
      </p:sp>
    </p:spTree>
    <p:extLst>
      <p:ext uri="{BB962C8B-B14F-4D97-AF65-F5344CB8AC3E}">
        <p14:creationId xmlns:p14="http://schemas.microsoft.com/office/powerpoint/2010/main" val="16771391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hr-H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hr-H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r>
              <a:rPr lang="hr-HR"/>
              <a:t>1</a:t>
            </a:r>
          </a:p>
        </p:txBody>
      </p:sp>
      <p:sp>
        <p:nvSpPr>
          <p:cNvPr id="6" name="Rectangle 10"/>
          <p:cNvSpPr>
            <a:spLocks noGrp="1" noChangeArrowheads="1"/>
          </p:cNvSpPr>
          <p:nvPr>
            <p:ph type="ftr" sz="quarter" idx="11"/>
          </p:nvPr>
        </p:nvSpPr>
        <p:spPr>
          <a:ln/>
        </p:spPr>
        <p:txBody>
          <a:bodyPr/>
          <a:lstStyle>
            <a:lvl1pPr>
              <a:defRPr/>
            </a:lvl1pPr>
          </a:lstStyle>
          <a:p>
            <a:pPr>
              <a:defRPr/>
            </a:pPr>
            <a:endParaRPr lang="hr-HR"/>
          </a:p>
        </p:txBody>
      </p:sp>
      <p:sp>
        <p:nvSpPr>
          <p:cNvPr id="7" name="Rectangle 11"/>
          <p:cNvSpPr>
            <a:spLocks noGrp="1" noChangeArrowheads="1"/>
          </p:cNvSpPr>
          <p:nvPr>
            <p:ph type="sldNum" sz="quarter" idx="12"/>
          </p:nvPr>
        </p:nvSpPr>
        <p:spPr>
          <a:ln/>
        </p:spPr>
        <p:txBody>
          <a:bodyPr/>
          <a:lstStyle>
            <a:lvl1pPr>
              <a:defRPr/>
            </a:lvl1pPr>
          </a:lstStyle>
          <a:p>
            <a:pPr>
              <a:defRPr/>
            </a:pPr>
            <a:fld id="{B7B601BC-9D93-4469-92A4-83726771A86C}" type="slidenum">
              <a:rPr lang="hr-HR"/>
              <a:pPr>
                <a:defRPr/>
              </a:pPr>
              <a:t>‹#›</a:t>
            </a:fld>
            <a:endParaRPr lang="hr-HR"/>
          </a:p>
        </p:txBody>
      </p:sp>
    </p:spTree>
    <p:extLst>
      <p:ext uri="{BB962C8B-B14F-4D97-AF65-F5344CB8AC3E}">
        <p14:creationId xmlns:p14="http://schemas.microsoft.com/office/powerpoint/2010/main" val="22932939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hr-H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hr-HR"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9"/>
          <p:cNvSpPr>
            <a:spLocks noGrp="1" noChangeArrowheads="1"/>
          </p:cNvSpPr>
          <p:nvPr>
            <p:ph type="dt" sz="half" idx="10"/>
          </p:nvPr>
        </p:nvSpPr>
        <p:spPr>
          <a:ln/>
        </p:spPr>
        <p:txBody>
          <a:bodyPr/>
          <a:lstStyle>
            <a:lvl1pPr>
              <a:defRPr/>
            </a:lvl1pPr>
          </a:lstStyle>
          <a:p>
            <a:pPr>
              <a:defRPr/>
            </a:pPr>
            <a:r>
              <a:rPr lang="hr-HR"/>
              <a:t>1</a:t>
            </a:r>
          </a:p>
        </p:txBody>
      </p:sp>
      <p:sp>
        <p:nvSpPr>
          <p:cNvPr id="6" name="Rectangle 10"/>
          <p:cNvSpPr>
            <a:spLocks noGrp="1" noChangeArrowheads="1"/>
          </p:cNvSpPr>
          <p:nvPr>
            <p:ph type="ftr" sz="quarter" idx="11"/>
          </p:nvPr>
        </p:nvSpPr>
        <p:spPr>
          <a:ln/>
        </p:spPr>
        <p:txBody>
          <a:bodyPr/>
          <a:lstStyle>
            <a:lvl1pPr>
              <a:defRPr/>
            </a:lvl1pPr>
          </a:lstStyle>
          <a:p>
            <a:pPr>
              <a:defRPr/>
            </a:pPr>
            <a:endParaRPr lang="hr-HR"/>
          </a:p>
        </p:txBody>
      </p:sp>
      <p:sp>
        <p:nvSpPr>
          <p:cNvPr id="7" name="Rectangle 11"/>
          <p:cNvSpPr>
            <a:spLocks noGrp="1" noChangeArrowheads="1"/>
          </p:cNvSpPr>
          <p:nvPr>
            <p:ph type="sldNum" sz="quarter" idx="12"/>
          </p:nvPr>
        </p:nvSpPr>
        <p:spPr>
          <a:ln/>
        </p:spPr>
        <p:txBody>
          <a:bodyPr/>
          <a:lstStyle>
            <a:lvl1pPr>
              <a:defRPr/>
            </a:lvl1pPr>
          </a:lstStyle>
          <a:p>
            <a:pPr>
              <a:defRPr/>
            </a:pPr>
            <a:fld id="{202B1705-44DE-471D-95D7-E25D144AA29B}" type="slidenum">
              <a:rPr lang="hr-HR"/>
              <a:pPr>
                <a:defRPr/>
              </a:pPr>
              <a:t>‹#›</a:t>
            </a:fld>
            <a:endParaRPr lang="hr-HR"/>
          </a:p>
        </p:txBody>
      </p:sp>
    </p:spTree>
    <p:extLst>
      <p:ext uri="{BB962C8B-B14F-4D97-AF65-F5344CB8AC3E}">
        <p14:creationId xmlns:p14="http://schemas.microsoft.com/office/powerpoint/2010/main" val="35988535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pattFill prst="ltHorz">
          <a:fgClr>
            <a:schemeClr val="bg2"/>
          </a:fgClr>
          <a:bgClr>
            <a:schemeClr val="bg1"/>
          </a:bgClr>
        </a:pattFill>
        <a:effectLst/>
      </p:bgPr>
    </p:bg>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bwMode="auto">
          <a:xfrm>
            <a:off x="574675" y="1125538"/>
            <a:ext cx="8001000" cy="492125"/>
          </a:xfrm>
          <a:prstGeom prst="rect">
            <a:avLst/>
          </a:prstGeom>
          <a:noFill/>
          <a:ln>
            <a:noFill/>
          </a:ln>
          <a:effectLst/>
          <a:extLst/>
        </p:spPr>
        <p:txBody>
          <a:bodyPr vert="horz" wrap="square" lIns="91440" tIns="45720" rIns="91440" bIns="45720" numCol="1" anchor="b" anchorCtr="0" compatLnSpc="1">
            <a:prstTxWarp prst="textNoShape">
              <a:avLst/>
            </a:prstTxWarp>
          </a:bodyPr>
          <a:lstStyle/>
          <a:p>
            <a:pPr lvl="0"/>
            <a:r>
              <a:rPr lang="hr-HR" smtClean="0"/>
              <a:t>Click to edit Master title style</a:t>
            </a:r>
          </a:p>
        </p:txBody>
      </p:sp>
      <p:sp>
        <p:nvSpPr>
          <p:cNvPr id="1027" name="Rectangle 3"/>
          <p:cNvSpPr>
            <a:spLocks noGrp="1" noChangeArrowheads="1"/>
          </p:cNvSpPr>
          <p:nvPr>
            <p:ph type="body" idx="1"/>
          </p:nvPr>
        </p:nvSpPr>
        <p:spPr bwMode="auto">
          <a:xfrm>
            <a:off x="566738" y="1916113"/>
            <a:ext cx="8001000" cy="3844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hr-HR" smtClean="0"/>
              <a:t>Click to edit Master text styles</a:t>
            </a:r>
          </a:p>
          <a:p>
            <a:pPr lvl="1"/>
            <a:r>
              <a:rPr lang="hr-HR" smtClean="0"/>
              <a:t>Second level</a:t>
            </a:r>
          </a:p>
          <a:p>
            <a:pPr lvl="2"/>
            <a:r>
              <a:rPr lang="hr-HR" smtClean="0"/>
              <a:t>Third level</a:t>
            </a:r>
          </a:p>
          <a:p>
            <a:pPr lvl="3"/>
            <a:r>
              <a:rPr lang="hr-HR" smtClean="0"/>
              <a:t>Fourth level</a:t>
            </a:r>
          </a:p>
          <a:p>
            <a:pPr lvl="4"/>
            <a:r>
              <a:rPr lang="hr-HR" smtClean="0"/>
              <a:t>Fifth level</a:t>
            </a:r>
          </a:p>
        </p:txBody>
      </p:sp>
      <p:sp>
        <p:nvSpPr>
          <p:cNvPr id="1028" name="AutoShape 7"/>
          <p:cNvSpPr>
            <a:spLocks noChangeArrowheads="1"/>
          </p:cNvSpPr>
          <p:nvPr/>
        </p:nvSpPr>
        <p:spPr bwMode="auto">
          <a:xfrm>
            <a:off x="609600" y="1677988"/>
            <a:ext cx="7958138" cy="95250"/>
          </a:xfrm>
          <a:custGeom>
            <a:avLst/>
            <a:gdLst>
              <a:gd name="T0" fmla="*/ 0 w 1000"/>
              <a:gd name="T1" fmla="*/ 0 h 1000"/>
              <a:gd name="T2" fmla="*/ 2147483647 w 1000"/>
              <a:gd name="T3" fmla="*/ 0 h 1000"/>
              <a:gd name="T4" fmla="*/ 2147483647 w 1000"/>
              <a:gd name="T5" fmla="*/ 2147483647 h 1000"/>
              <a:gd name="T6" fmla="*/ 0 w 1000"/>
              <a:gd name="T7" fmla="*/ 2147483647 h 1000"/>
              <a:gd name="T8" fmla="*/ 0 w 1000"/>
              <a:gd name="T9" fmla="*/ 0 h 1000"/>
              <a:gd name="T10" fmla="*/ 2147483647 w 1000"/>
              <a:gd name="T11" fmla="*/ 0 h 1000"/>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000" h="1000" stroke="0">
                <a:moveTo>
                  <a:pt x="0" y="0"/>
                </a:moveTo>
                <a:lnTo>
                  <a:pt x="585" y="0"/>
                </a:lnTo>
                <a:lnTo>
                  <a:pt x="585" y="1000"/>
                </a:lnTo>
                <a:lnTo>
                  <a:pt x="0" y="1000"/>
                </a:lnTo>
                <a:lnTo>
                  <a:pt x="0" y="0"/>
                </a:lnTo>
                <a:close/>
              </a:path>
              <a:path w="1000" h="1000">
                <a:moveTo>
                  <a:pt x="0" y="0"/>
                </a:moveTo>
                <a:lnTo>
                  <a:pt x="1000" y="0"/>
                </a:lnTo>
              </a:path>
            </a:pathLst>
          </a:custGeom>
          <a:solidFill>
            <a:srgbClr val="1D538B"/>
          </a:solidFill>
          <a:ln w="9525">
            <a:solidFill>
              <a:srgbClr val="1D538B"/>
            </a:solidFill>
            <a:round/>
            <a:headEnd/>
            <a:tailEnd/>
          </a:ln>
        </p:spPr>
        <p:txBody>
          <a:bodyPr/>
          <a:lstStyle/>
          <a:p>
            <a:pPr>
              <a:defRPr/>
            </a:pPr>
            <a:endParaRPr lang="hr-HR"/>
          </a:p>
        </p:txBody>
      </p:sp>
      <p:sp>
        <p:nvSpPr>
          <p:cNvPr id="12297" name="Rectangle 9"/>
          <p:cNvSpPr>
            <a:spLocks noGrp="1" noChangeArrowheads="1"/>
          </p:cNvSpPr>
          <p:nvPr>
            <p:ph type="dt" sz="half" idx="2"/>
          </p:nvPr>
        </p:nvSpPr>
        <p:spPr bwMode="auto">
          <a:xfrm>
            <a:off x="609600" y="6389688"/>
            <a:ext cx="1981200" cy="35242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defRPr sz="1200">
                <a:solidFill>
                  <a:srgbClr val="1D538B"/>
                </a:solidFill>
              </a:defRPr>
            </a:lvl1pPr>
          </a:lstStyle>
          <a:p>
            <a:pPr>
              <a:defRPr/>
            </a:pPr>
            <a:r>
              <a:rPr lang="hr-HR"/>
              <a:t>1</a:t>
            </a:r>
          </a:p>
        </p:txBody>
      </p:sp>
      <p:sp>
        <p:nvSpPr>
          <p:cNvPr id="12298" name="Rectangle 10"/>
          <p:cNvSpPr>
            <a:spLocks noGrp="1" noChangeArrowheads="1"/>
          </p:cNvSpPr>
          <p:nvPr>
            <p:ph type="ftr" sz="quarter" idx="3"/>
          </p:nvPr>
        </p:nvSpPr>
        <p:spPr bwMode="auto">
          <a:xfrm>
            <a:off x="3124200" y="6389688"/>
            <a:ext cx="2895600" cy="35242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ctr">
              <a:defRPr sz="1200">
                <a:solidFill>
                  <a:srgbClr val="1D538B"/>
                </a:solidFill>
              </a:defRPr>
            </a:lvl1pPr>
          </a:lstStyle>
          <a:p>
            <a:pPr>
              <a:defRPr/>
            </a:pPr>
            <a:endParaRPr lang="hr-HR"/>
          </a:p>
        </p:txBody>
      </p:sp>
      <p:sp>
        <p:nvSpPr>
          <p:cNvPr id="12299" name="Rectangle 11"/>
          <p:cNvSpPr>
            <a:spLocks noGrp="1" noChangeArrowheads="1"/>
          </p:cNvSpPr>
          <p:nvPr>
            <p:ph type="sldNum" sz="quarter" idx="4"/>
          </p:nvPr>
        </p:nvSpPr>
        <p:spPr bwMode="auto">
          <a:xfrm>
            <a:off x="6553200" y="6389688"/>
            <a:ext cx="1981200" cy="352425"/>
          </a:xfrm>
          <a:prstGeom prst="rect">
            <a:avLst/>
          </a:prstGeom>
          <a:noFill/>
          <a:ln>
            <a:noFill/>
          </a:ln>
          <a:effectLst/>
          <a:extLst/>
        </p:spPr>
        <p:txBody>
          <a:bodyPr vert="horz" wrap="square" lIns="91440" tIns="45720" rIns="91440" bIns="45720" numCol="1" anchor="t" anchorCtr="0" compatLnSpc="1">
            <a:prstTxWarp prst="textNoShape">
              <a:avLst/>
            </a:prstTxWarp>
          </a:bodyPr>
          <a:lstStyle>
            <a:lvl1pPr algn="r">
              <a:defRPr sz="1200">
                <a:solidFill>
                  <a:srgbClr val="1D538B"/>
                </a:solidFill>
              </a:defRPr>
            </a:lvl1pPr>
          </a:lstStyle>
          <a:p>
            <a:pPr>
              <a:defRPr/>
            </a:pPr>
            <a:fld id="{2769FA64-5C71-43B8-856D-61FBC9D45C79}" type="slidenum">
              <a:rPr lang="hr-HR"/>
              <a:pPr>
                <a:defRPr/>
              </a:pPr>
              <a:t>‹#›</a:t>
            </a:fld>
            <a:endParaRPr lang="hr-HR"/>
          </a:p>
        </p:txBody>
      </p:sp>
      <p:pic>
        <p:nvPicPr>
          <p:cNvPr id="1032" name="Picture 21"/>
          <p:cNvPicPr>
            <a:picLocks noChangeAspect="1" noChangeArrowheads="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0" y="0"/>
            <a:ext cx="9144000" cy="110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3736" r:id="rId1"/>
    <p:sldLayoutId id="2147483726" r:id="rId2"/>
    <p:sldLayoutId id="2147483727" r:id="rId3"/>
    <p:sldLayoutId id="2147483728" r:id="rId4"/>
    <p:sldLayoutId id="2147483729" r:id="rId5"/>
    <p:sldLayoutId id="2147483730" r:id="rId6"/>
    <p:sldLayoutId id="2147483731" r:id="rId7"/>
    <p:sldLayoutId id="2147483732" r:id="rId8"/>
    <p:sldLayoutId id="2147483733" r:id="rId9"/>
    <p:sldLayoutId id="2147483734" r:id="rId10"/>
    <p:sldLayoutId id="2147483735" r:id="rId11"/>
  </p:sldLayoutIdLst>
  <p:timing>
    <p:tnLst>
      <p:par>
        <p:cTn id="1" dur="indefinite" restart="never" nodeType="tmRoot"/>
      </p:par>
    </p:tnLst>
  </p:timing>
  <p:hf hdr="0" ftr="0" dt="0"/>
  <p:txStyles>
    <p:titleStyle>
      <a:lvl1pPr algn="l" rtl="0" eaLnBrk="0" fontAlgn="base" hangingPunct="0">
        <a:spcBef>
          <a:spcPct val="0"/>
        </a:spcBef>
        <a:spcAft>
          <a:spcPct val="0"/>
        </a:spcAft>
        <a:defRPr sz="3000">
          <a:solidFill>
            <a:srgbClr val="1D538B"/>
          </a:solidFill>
          <a:effectLst>
            <a:outerShdw blurRad="38100" dist="38100" dir="2700000" algn="tl">
              <a:srgbClr val="C0C0C0"/>
            </a:outerShdw>
          </a:effectLst>
          <a:latin typeface="+mj-lt"/>
          <a:ea typeface="+mj-ea"/>
          <a:cs typeface="+mj-cs"/>
        </a:defRPr>
      </a:lvl1pPr>
      <a:lvl2pPr algn="l" rtl="0" eaLnBrk="0" fontAlgn="base" hangingPunct="0">
        <a:spcBef>
          <a:spcPct val="0"/>
        </a:spcBef>
        <a:spcAft>
          <a:spcPct val="0"/>
        </a:spcAft>
        <a:defRPr sz="3000">
          <a:solidFill>
            <a:srgbClr val="1D538B"/>
          </a:solidFill>
          <a:effectLst>
            <a:outerShdw blurRad="38100" dist="38100" dir="2700000" algn="tl">
              <a:srgbClr val="C0C0C0"/>
            </a:outerShdw>
          </a:effectLst>
          <a:latin typeface="Verdana" pitchFamily="34" charset="0"/>
        </a:defRPr>
      </a:lvl2pPr>
      <a:lvl3pPr algn="l" rtl="0" eaLnBrk="0" fontAlgn="base" hangingPunct="0">
        <a:spcBef>
          <a:spcPct val="0"/>
        </a:spcBef>
        <a:spcAft>
          <a:spcPct val="0"/>
        </a:spcAft>
        <a:defRPr sz="3000">
          <a:solidFill>
            <a:srgbClr val="1D538B"/>
          </a:solidFill>
          <a:effectLst>
            <a:outerShdw blurRad="38100" dist="38100" dir="2700000" algn="tl">
              <a:srgbClr val="C0C0C0"/>
            </a:outerShdw>
          </a:effectLst>
          <a:latin typeface="Verdana" pitchFamily="34" charset="0"/>
        </a:defRPr>
      </a:lvl3pPr>
      <a:lvl4pPr algn="l" rtl="0" eaLnBrk="0" fontAlgn="base" hangingPunct="0">
        <a:spcBef>
          <a:spcPct val="0"/>
        </a:spcBef>
        <a:spcAft>
          <a:spcPct val="0"/>
        </a:spcAft>
        <a:defRPr sz="3000">
          <a:solidFill>
            <a:srgbClr val="1D538B"/>
          </a:solidFill>
          <a:effectLst>
            <a:outerShdw blurRad="38100" dist="38100" dir="2700000" algn="tl">
              <a:srgbClr val="C0C0C0"/>
            </a:outerShdw>
          </a:effectLst>
          <a:latin typeface="Verdana" pitchFamily="34" charset="0"/>
        </a:defRPr>
      </a:lvl4pPr>
      <a:lvl5pPr algn="l" rtl="0" eaLnBrk="0" fontAlgn="base" hangingPunct="0">
        <a:spcBef>
          <a:spcPct val="0"/>
        </a:spcBef>
        <a:spcAft>
          <a:spcPct val="0"/>
        </a:spcAft>
        <a:defRPr sz="3000">
          <a:solidFill>
            <a:srgbClr val="1D538B"/>
          </a:solidFill>
          <a:effectLst>
            <a:outerShdw blurRad="38100" dist="38100" dir="2700000" algn="tl">
              <a:srgbClr val="C0C0C0"/>
            </a:outerShdw>
          </a:effectLst>
          <a:latin typeface="Verdana" pitchFamily="34" charset="0"/>
        </a:defRPr>
      </a:lvl5pPr>
      <a:lvl6pPr marL="457200" algn="l" rtl="0" fontAlgn="base">
        <a:spcBef>
          <a:spcPct val="0"/>
        </a:spcBef>
        <a:spcAft>
          <a:spcPct val="0"/>
        </a:spcAft>
        <a:defRPr sz="3000">
          <a:solidFill>
            <a:srgbClr val="1D538B"/>
          </a:solidFill>
          <a:effectLst>
            <a:outerShdw blurRad="38100" dist="38100" dir="2700000" algn="tl">
              <a:srgbClr val="C0C0C0"/>
            </a:outerShdw>
          </a:effectLst>
          <a:latin typeface="Verdana" pitchFamily="34" charset="0"/>
        </a:defRPr>
      </a:lvl6pPr>
      <a:lvl7pPr marL="914400" algn="l" rtl="0" fontAlgn="base">
        <a:spcBef>
          <a:spcPct val="0"/>
        </a:spcBef>
        <a:spcAft>
          <a:spcPct val="0"/>
        </a:spcAft>
        <a:defRPr sz="3000">
          <a:solidFill>
            <a:srgbClr val="1D538B"/>
          </a:solidFill>
          <a:effectLst>
            <a:outerShdw blurRad="38100" dist="38100" dir="2700000" algn="tl">
              <a:srgbClr val="C0C0C0"/>
            </a:outerShdw>
          </a:effectLst>
          <a:latin typeface="Verdana" pitchFamily="34" charset="0"/>
        </a:defRPr>
      </a:lvl7pPr>
      <a:lvl8pPr marL="1371600" algn="l" rtl="0" fontAlgn="base">
        <a:spcBef>
          <a:spcPct val="0"/>
        </a:spcBef>
        <a:spcAft>
          <a:spcPct val="0"/>
        </a:spcAft>
        <a:defRPr sz="3000">
          <a:solidFill>
            <a:srgbClr val="1D538B"/>
          </a:solidFill>
          <a:effectLst>
            <a:outerShdw blurRad="38100" dist="38100" dir="2700000" algn="tl">
              <a:srgbClr val="C0C0C0"/>
            </a:outerShdw>
          </a:effectLst>
          <a:latin typeface="Verdana" pitchFamily="34" charset="0"/>
        </a:defRPr>
      </a:lvl8pPr>
      <a:lvl9pPr marL="1828800" algn="l" rtl="0" fontAlgn="base">
        <a:spcBef>
          <a:spcPct val="0"/>
        </a:spcBef>
        <a:spcAft>
          <a:spcPct val="0"/>
        </a:spcAft>
        <a:defRPr sz="3000">
          <a:solidFill>
            <a:srgbClr val="1D538B"/>
          </a:solidFill>
          <a:effectLst>
            <a:outerShdw blurRad="38100" dist="38100" dir="2700000" algn="tl">
              <a:srgbClr val="C0C0C0"/>
            </a:outerShdw>
          </a:effectLst>
          <a:latin typeface="Verdana" pitchFamily="34" charset="0"/>
        </a:defRPr>
      </a:lvl9pPr>
    </p:titleStyle>
    <p:bodyStyle>
      <a:lvl1pPr marL="469900" indent="-469900" algn="l" rtl="0" eaLnBrk="0" fontAlgn="base" hangingPunct="0">
        <a:spcBef>
          <a:spcPct val="20000"/>
        </a:spcBef>
        <a:spcAft>
          <a:spcPct val="0"/>
        </a:spcAft>
        <a:buClr>
          <a:srgbClr val="5F5F5F"/>
        </a:buClr>
        <a:buFont typeface="Wingdings" pitchFamily="2" charset="2"/>
        <a:buChar char="o"/>
        <a:defRPr sz="2800">
          <a:solidFill>
            <a:srgbClr val="1D538B"/>
          </a:solidFill>
          <a:latin typeface="+mn-lt"/>
          <a:ea typeface="+mn-ea"/>
          <a:cs typeface="+mn-cs"/>
        </a:defRPr>
      </a:lvl1pPr>
      <a:lvl2pPr marL="908050" indent="-436563" algn="l" rtl="0" eaLnBrk="0" fontAlgn="base" hangingPunct="0">
        <a:spcBef>
          <a:spcPct val="20000"/>
        </a:spcBef>
        <a:spcAft>
          <a:spcPct val="0"/>
        </a:spcAft>
        <a:buClr>
          <a:srgbClr val="5F5F5F"/>
        </a:buClr>
        <a:buFont typeface="Wingdings" pitchFamily="2" charset="2"/>
        <a:buChar char="n"/>
        <a:defRPr sz="2600">
          <a:solidFill>
            <a:srgbClr val="1D538B"/>
          </a:solidFill>
          <a:latin typeface="+mn-lt"/>
        </a:defRPr>
      </a:lvl2pPr>
      <a:lvl3pPr marL="1304925" indent="-395288" algn="l" rtl="0" eaLnBrk="0" fontAlgn="base" hangingPunct="0">
        <a:spcBef>
          <a:spcPct val="20000"/>
        </a:spcBef>
        <a:spcAft>
          <a:spcPct val="0"/>
        </a:spcAft>
        <a:buClr>
          <a:srgbClr val="5F5F5F"/>
        </a:buClr>
        <a:buFont typeface="Wingdings" pitchFamily="2" charset="2"/>
        <a:buChar char="o"/>
        <a:defRPr sz="2300">
          <a:solidFill>
            <a:srgbClr val="1D538B"/>
          </a:solidFill>
          <a:latin typeface="+mn-lt"/>
        </a:defRPr>
      </a:lvl3pPr>
      <a:lvl4pPr marL="1693863" indent="-387350" algn="l" rtl="0" eaLnBrk="0" fontAlgn="base" hangingPunct="0">
        <a:spcBef>
          <a:spcPct val="20000"/>
        </a:spcBef>
        <a:spcAft>
          <a:spcPct val="0"/>
        </a:spcAft>
        <a:buClr>
          <a:srgbClr val="5F5F5F"/>
        </a:buClr>
        <a:buFont typeface="Wingdings" pitchFamily="2" charset="2"/>
        <a:buChar char="n"/>
        <a:defRPr sz="2000">
          <a:solidFill>
            <a:srgbClr val="1D538B"/>
          </a:solidFill>
          <a:latin typeface="+mn-lt"/>
        </a:defRPr>
      </a:lvl4pPr>
      <a:lvl5pPr marL="2093913" indent="-398463" algn="l" rtl="0" eaLnBrk="0" fontAlgn="base" hangingPunct="0">
        <a:spcBef>
          <a:spcPct val="25000"/>
        </a:spcBef>
        <a:spcAft>
          <a:spcPct val="0"/>
        </a:spcAft>
        <a:buClr>
          <a:srgbClr val="5F5F5F"/>
        </a:buClr>
        <a:buFont typeface="Wingdings" pitchFamily="2" charset="2"/>
        <a:buChar char="§"/>
        <a:defRPr sz="2000">
          <a:solidFill>
            <a:srgbClr val="1D538B"/>
          </a:solidFill>
          <a:latin typeface="+mn-lt"/>
        </a:defRPr>
      </a:lvl5pPr>
      <a:lvl6pPr marL="2551113" indent="-398463" algn="l" rtl="0" fontAlgn="base">
        <a:spcBef>
          <a:spcPct val="25000"/>
        </a:spcBef>
        <a:spcAft>
          <a:spcPct val="0"/>
        </a:spcAft>
        <a:buClr>
          <a:srgbClr val="5F5F5F"/>
        </a:buClr>
        <a:buFont typeface="Wingdings" pitchFamily="2" charset="2"/>
        <a:buChar char="§"/>
        <a:defRPr sz="2000">
          <a:solidFill>
            <a:srgbClr val="1D538B"/>
          </a:solidFill>
          <a:latin typeface="+mn-lt"/>
        </a:defRPr>
      </a:lvl6pPr>
      <a:lvl7pPr marL="3008313" indent="-398463" algn="l" rtl="0" fontAlgn="base">
        <a:spcBef>
          <a:spcPct val="25000"/>
        </a:spcBef>
        <a:spcAft>
          <a:spcPct val="0"/>
        </a:spcAft>
        <a:buClr>
          <a:srgbClr val="5F5F5F"/>
        </a:buClr>
        <a:buFont typeface="Wingdings" pitchFamily="2" charset="2"/>
        <a:buChar char="§"/>
        <a:defRPr sz="2000">
          <a:solidFill>
            <a:srgbClr val="1D538B"/>
          </a:solidFill>
          <a:latin typeface="+mn-lt"/>
        </a:defRPr>
      </a:lvl7pPr>
      <a:lvl8pPr marL="3465513" indent="-398463" algn="l" rtl="0" fontAlgn="base">
        <a:spcBef>
          <a:spcPct val="25000"/>
        </a:spcBef>
        <a:spcAft>
          <a:spcPct val="0"/>
        </a:spcAft>
        <a:buClr>
          <a:srgbClr val="5F5F5F"/>
        </a:buClr>
        <a:buFont typeface="Wingdings" pitchFamily="2" charset="2"/>
        <a:buChar char="§"/>
        <a:defRPr sz="2000">
          <a:solidFill>
            <a:srgbClr val="1D538B"/>
          </a:solidFill>
          <a:latin typeface="+mn-lt"/>
        </a:defRPr>
      </a:lvl8pPr>
      <a:lvl9pPr marL="3922713" indent="-398463" algn="l" rtl="0" fontAlgn="base">
        <a:spcBef>
          <a:spcPct val="25000"/>
        </a:spcBef>
        <a:spcAft>
          <a:spcPct val="0"/>
        </a:spcAft>
        <a:buClr>
          <a:srgbClr val="5F5F5F"/>
        </a:buClr>
        <a:buFont typeface="Wingdings" pitchFamily="2" charset="2"/>
        <a:buChar char="§"/>
        <a:defRPr sz="2000">
          <a:solidFill>
            <a:srgbClr val="1D538B"/>
          </a:solidFill>
          <a:latin typeface="+mn-lt"/>
        </a:defRPr>
      </a:lvl9pPr>
    </p:bodyStyle>
    <p:otherStyle>
      <a:defPPr>
        <a:defRPr lang="sr-Latn-R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11560" y="3717032"/>
            <a:ext cx="7772400" cy="1471612"/>
          </a:xfrm>
        </p:spPr>
        <p:txBody>
          <a:bodyPr/>
          <a:lstStyle/>
          <a:p>
            <a:r>
              <a:rPr lang="hr-HR" dirty="0" smtClean="0"/>
              <a:t>Nacionalni informacijski sustav prijava i upisa u srednje škole –</a:t>
            </a:r>
            <a:br>
              <a:rPr lang="hr-HR" dirty="0" smtClean="0"/>
            </a:br>
            <a:r>
              <a:rPr lang="hr-HR" dirty="0" smtClean="0"/>
              <a:t>NISPUSŠ</a:t>
            </a:r>
            <a:endParaRPr lang="hr-HR" dirty="0"/>
          </a:p>
        </p:txBody>
      </p:sp>
      <p:sp>
        <p:nvSpPr>
          <p:cNvPr id="3" name="Slide Number Placeholder 2"/>
          <p:cNvSpPr>
            <a:spLocks noGrp="1"/>
          </p:cNvSpPr>
          <p:nvPr>
            <p:ph type="sldNum" sz="quarter" idx="12"/>
          </p:nvPr>
        </p:nvSpPr>
        <p:spPr/>
        <p:txBody>
          <a:bodyPr/>
          <a:lstStyle/>
          <a:p>
            <a:pPr>
              <a:defRPr/>
            </a:pPr>
            <a:fld id="{D27CA2B4-9E72-4190-844B-D7C7F1101F05}" type="slidenum">
              <a:rPr lang="hr-HR" smtClean="0"/>
              <a:pPr>
                <a:defRPr/>
              </a:pPr>
              <a:t>1</a:t>
            </a:fld>
            <a:endParaRPr lang="hr-HR"/>
          </a:p>
        </p:txBody>
      </p:sp>
      <p:sp>
        <p:nvSpPr>
          <p:cNvPr id="4" name="TextBox 3"/>
          <p:cNvSpPr txBox="1"/>
          <p:nvPr/>
        </p:nvSpPr>
        <p:spPr>
          <a:xfrm>
            <a:off x="3275856" y="5517232"/>
            <a:ext cx="2456185" cy="646331"/>
          </a:xfrm>
          <a:prstGeom prst="rect">
            <a:avLst/>
          </a:prstGeom>
          <a:noFill/>
        </p:spPr>
        <p:txBody>
          <a:bodyPr wrap="none" rtlCol="0">
            <a:spAutoFit/>
          </a:bodyPr>
          <a:lstStyle/>
          <a:p>
            <a:pPr algn="ctr"/>
            <a:r>
              <a:rPr lang="hr-HR" dirty="0" smtClean="0">
                <a:solidFill>
                  <a:srgbClr val="1D538B"/>
                </a:solidFill>
              </a:rPr>
              <a:t>Vedran Mornar, FER</a:t>
            </a:r>
          </a:p>
          <a:p>
            <a:pPr algn="ctr"/>
            <a:r>
              <a:rPr lang="hr-HR" dirty="0" smtClean="0">
                <a:solidFill>
                  <a:srgbClr val="1D538B"/>
                </a:solidFill>
              </a:rPr>
              <a:t>Travanj 2013.</a:t>
            </a:r>
            <a:endParaRPr lang="hr-HR" dirty="0">
              <a:solidFill>
                <a:srgbClr val="1D538B"/>
              </a:solidFill>
            </a:endParaRPr>
          </a:p>
        </p:txBody>
      </p:sp>
    </p:spTree>
    <p:extLst>
      <p:ext uri="{BB962C8B-B14F-4D97-AF65-F5344CB8AC3E}">
        <p14:creationId xmlns:p14="http://schemas.microsoft.com/office/powerpoint/2010/main" val="249309585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Umjetničke škole</a:t>
            </a:r>
            <a:endParaRPr lang="hr-HR" dirty="0"/>
          </a:p>
        </p:txBody>
      </p:sp>
      <p:sp>
        <p:nvSpPr>
          <p:cNvPr id="3" name="Content Placeholder 2"/>
          <p:cNvSpPr>
            <a:spLocks noGrp="1"/>
          </p:cNvSpPr>
          <p:nvPr>
            <p:ph idx="1"/>
          </p:nvPr>
        </p:nvSpPr>
        <p:spPr/>
        <p:txBody>
          <a:bodyPr/>
          <a:lstStyle/>
          <a:p>
            <a:r>
              <a:rPr lang="hr-HR" dirty="0" smtClean="0"/>
              <a:t>Dodavanje paralelnoga umjetničkog programa</a:t>
            </a:r>
          </a:p>
          <a:p>
            <a:r>
              <a:rPr lang="hr-HR" dirty="0" smtClean="0"/>
              <a:t>Kombiniranje paralelnih umjetničkih programa s općeobrazovnim predmetima</a:t>
            </a:r>
            <a:endParaRPr lang="hr-HR" dirty="0"/>
          </a:p>
        </p:txBody>
      </p:sp>
      <p:sp>
        <p:nvSpPr>
          <p:cNvPr id="4" name="Slide Number Placeholder 3"/>
          <p:cNvSpPr>
            <a:spLocks noGrp="1"/>
          </p:cNvSpPr>
          <p:nvPr>
            <p:ph type="sldNum" sz="quarter" idx="12"/>
          </p:nvPr>
        </p:nvSpPr>
        <p:spPr/>
        <p:txBody>
          <a:bodyPr/>
          <a:lstStyle/>
          <a:p>
            <a:pPr>
              <a:defRPr/>
            </a:pPr>
            <a:fld id="{3B595ACF-15CC-4102-808E-2F78DFC12E83}" type="slidenum">
              <a:rPr lang="hr-HR" smtClean="0"/>
              <a:pPr>
                <a:defRPr/>
              </a:pPr>
              <a:t>10</a:t>
            </a:fld>
            <a:endParaRPr lang="hr-HR"/>
          </a:p>
        </p:txBody>
      </p:sp>
    </p:spTree>
    <p:extLst>
      <p:ext uri="{BB962C8B-B14F-4D97-AF65-F5344CB8AC3E}">
        <p14:creationId xmlns:p14="http://schemas.microsoft.com/office/powerpoint/2010/main" val="275161622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hr-HR" dirty="0" smtClean="0"/>
              <a:t>Pogled iz perspektive OŠ</a:t>
            </a:r>
            <a:endParaRPr lang="hr-HR" dirty="0"/>
          </a:p>
        </p:txBody>
      </p:sp>
      <p:sp>
        <p:nvSpPr>
          <p:cNvPr id="6" name="Text Placeholder 5"/>
          <p:cNvSpPr>
            <a:spLocks noGrp="1"/>
          </p:cNvSpPr>
          <p:nvPr>
            <p:ph type="body" idx="1"/>
          </p:nvPr>
        </p:nvSpPr>
        <p:spPr/>
        <p:txBody>
          <a:bodyPr/>
          <a:lstStyle/>
          <a:p>
            <a:endParaRPr lang="hr-HR" dirty="0"/>
          </a:p>
        </p:txBody>
      </p:sp>
      <p:sp>
        <p:nvSpPr>
          <p:cNvPr id="4" name="Slide Number Placeholder 3"/>
          <p:cNvSpPr>
            <a:spLocks noGrp="1"/>
          </p:cNvSpPr>
          <p:nvPr>
            <p:ph type="sldNum" sz="quarter" idx="12"/>
          </p:nvPr>
        </p:nvSpPr>
        <p:spPr/>
        <p:txBody>
          <a:bodyPr/>
          <a:lstStyle/>
          <a:p>
            <a:pPr>
              <a:defRPr/>
            </a:pPr>
            <a:fld id="{3B595ACF-15CC-4102-808E-2F78DFC12E83}" type="slidenum">
              <a:rPr lang="hr-HR" smtClean="0"/>
              <a:pPr>
                <a:defRPr/>
              </a:pPr>
              <a:t>11</a:t>
            </a:fld>
            <a:endParaRPr lang="hr-HR"/>
          </a:p>
        </p:txBody>
      </p:sp>
    </p:spTree>
    <p:extLst>
      <p:ext uri="{BB962C8B-B14F-4D97-AF65-F5344CB8AC3E}">
        <p14:creationId xmlns:p14="http://schemas.microsoft.com/office/powerpoint/2010/main" val="427395450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hr-HR" dirty="0" smtClean="0"/>
              <a:t>Uvid u podatke o učenicima</a:t>
            </a:r>
            <a:endParaRPr lang="hr-HR" dirty="0"/>
          </a:p>
        </p:txBody>
      </p:sp>
      <p:sp>
        <p:nvSpPr>
          <p:cNvPr id="6" name="Content Placeholder 5"/>
          <p:cNvSpPr>
            <a:spLocks noGrp="1"/>
          </p:cNvSpPr>
          <p:nvPr>
            <p:ph idx="1"/>
          </p:nvPr>
        </p:nvSpPr>
        <p:spPr/>
        <p:txBody>
          <a:bodyPr/>
          <a:lstStyle/>
          <a:p>
            <a:r>
              <a:rPr lang="hr-HR" dirty="0" smtClean="0"/>
              <a:t>Osobni podaci</a:t>
            </a:r>
          </a:p>
          <a:p>
            <a:r>
              <a:rPr lang="hr-HR" dirty="0"/>
              <a:t>Upisi u razrede</a:t>
            </a:r>
          </a:p>
          <a:p>
            <a:r>
              <a:rPr lang="hr-HR" dirty="0" smtClean="0"/>
              <a:t>Ocjene</a:t>
            </a:r>
          </a:p>
          <a:p>
            <a:r>
              <a:rPr lang="hr-HR" dirty="0" smtClean="0"/>
              <a:t>Opći uspjesi</a:t>
            </a:r>
          </a:p>
          <a:p>
            <a:r>
              <a:rPr lang="hr-HR" dirty="0" smtClean="0"/>
              <a:t>Prijave obrazovnih programa</a:t>
            </a:r>
          </a:p>
          <a:p>
            <a:r>
              <a:rPr lang="hr-HR" dirty="0" smtClean="0"/>
              <a:t>Natjecanja</a:t>
            </a:r>
          </a:p>
          <a:p>
            <a:r>
              <a:rPr lang="hr-HR" dirty="0" smtClean="0"/>
              <a:t>Sportski status</a:t>
            </a:r>
          </a:p>
        </p:txBody>
      </p:sp>
      <p:sp>
        <p:nvSpPr>
          <p:cNvPr id="4" name="Slide Number Placeholder 3"/>
          <p:cNvSpPr>
            <a:spLocks noGrp="1"/>
          </p:cNvSpPr>
          <p:nvPr>
            <p:ph type="sldNum" sz="quarter" idx="12"/>
          </p:nvPr>
        </p:nvSpPr>
        <p:spPr/>
        <p:txBody>
          <a:bodyPr/>
          <a:lstStyle/>
          <a:p>
            <a:pPr>
              <a:defRPr/>
            </a:pPr>
            <a:fld id="{ABA6BF75-5AB8-4ECD-85BF-A9D64A0313B2}" type="slidenum">
              <a:rPr lang="hr-HR" smtClean="0"/>
              <a:pPr>
                <a:defRPr/>
              </a:pPr>
              <a:t>12</a:t>
            </a:fld>
            <a:endParaRPr lang="hr-HR"/>
          </a:p>
        </p:txBody>
      </p:sp>
    </p:spTree>
    <p:extLst>
      <p:ext uri="{BB962C8B-B14F-4D97-AF65-F5344CB8AC3E}">
        <p14:creationId xmlns:p14="http://schemas.microsoft.com/office/powerpoint/2010/main" val="11231870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hr-HR" dirty="0" smtClean="0"/>
              <a:t>Uvid u podatke o učenicima</a:t>
            </a:r>
            <a:endParaRPr lang="hr-HR" dirty="0"/>
          </a:p>
        </p:txBody>
      </p:sp>
      <p:sp>
        <p:nvSpPr>
          <p:cNvPr id="6" name="Content Placeholder 5"/>
          <p:cNvSpPr>
            <a:spLocks noGrp="1"/>
          </p:cNvSpPr>
          <p:nvPr>
            <p:ph idx="1"/>
          </p:nvPr>
        </p:nvSpPr>
        <p:spPr/>
        <p:txBody>
          <a:bodyPr/>
          <a:lstStyle/>
          <a:p>
            <a:r>
              <a:rPr lang="hr-HR" dirty="0" smtClean="0"/>
              <a:t>Dodatni bodovi</a:t>
            </a:r>
          </a:p>
          <a:p>
            <a:r>
              <a:rPr lang="hr-HR" dirty="0" smtClean="0"/>
              <a:t>Dodatne provjere</a:t>
            </a:r>
          </a:p>
          <a:p>
            <a:r>
              <a:rPr lang="hr-HR" dirty="0" smtClean="0"/>
              <a:t>Ispunjeni preduvjeti</a:t>
            </a:r>
          </a:p>
          <a:p>
            <a:r>
              <a:rPr lang="hr-HR" dirty="0" smtClean="0"/>
              <a:t>Rezultati</a:t>
            </a:r>
          </a:p>
        </p:txBody>
      </p:sp>
      <p:sp>
        <p:nvSpPr>
          <p:cNvPr id="4" name="Slide Number Placeholder 3"/>
          <p:cNvSpPr>
            <a:spLocks noGrp="1"/>
          </p:cNvSpPr>
          <p:nvPr>
            <p:ph type="sldNum" sz="quarter" idx="12"/>
          </p:nvPr>
        </p:nvSpPr>
        <p:spPr/>
        <p:txBody>
          <a:bodyPr/>
          <a:lstStyle/>
          <a:p>
            <a:pPr>
              <a:defRPr/>
            </a:pPr>
            <a:fld id="{ABA6BF75-5AB8-4ECD-85BF-A9D64A0313B2}" type="slidenum">
              <a:rPr lang="hr-HR" smtClean="0"/>
              <a:pPr>
                <a:defRPr/>
              </a:pPr>
              <a:t>13</a:t>
            </a:fld>
            <a:endParaRPr lang="hr-HR"/>
          </a:p>
        </p:txBody>
      </p:sp>
    </p:spTree>
    <p:extLst>
      <p:ext uri="{BB962C8B-B14F-4D97-AF65-F5344CB8AC3E}">
        <p14:creationId xmlns:p14="http://schemas.microsoft.com/office/powerpoint/2010/main" val="87525885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Prijavnice</a:t>
            </a:r>
            <a:endParaRPr lang="hr-HR" dirty="0"/>
          </a:p>
        </p:txBody>
      </p:sp>
      <p:sp>
        <p:nvSpPr>
          <p:cNvPr id="3" name="Content Placeholder 2"/>
          <p:cNvSpPr>
            <a:spLocks noGrp="1"/>
          </p:cNvSpPr>
          <p:nvPr>
            <p:ph idx="1"/>
          </p:nvPr>
        </p:nvSpPr>
        <p:spPr/>
        <p:txBody>
          <a:bodyPr/>
          <a:lstStyle/>
          <a:p>
            <a:r>
              <a:rPr lang="hr-HR" dirty="0" smtClean="0"/>
              <a:t>Ispisuju se iz sustava</a:t>
            </a:r>
          </a:p>
          <a:p>
            <a:r>
              <a:rPr lang="hr-HR" dirty="0" smtClean="0"/>
              <a:t>Potpisuju ih učenik i roditelj/staratelj</a:t>
            </a:r>
          </a:p>
          <a:p>
            <a:r>
              <a:rPr lang="hr-HR" dirty="0" smtClean="0"/>
              <a:t>Promjena liste prioriteta na pisani i obrazloženi zahtjev ravnatelju</a:t>
            </a:r>
          </a:p>
          <a:p>
            <a:r>
              <a:rPr lang="hr-HR" dirty="0" smtClean="0"/>
              <a:t>Školsko upisno povjerenstvo obavlja izmjene</a:t>
            </a:r>
          </a:p>
          <a:p>
            <a:endParaRPr lang="hr-HR" dirty="0"/>
          </a:p>
        </p:txBody>
      </p:sp>
      <p:sp>
        <p:nvSpPr>
          <p:cNvPr id="4" name="Slide Number Placeholder 3"/>
          <p:cNvSpPr>
            <a:spLocks noGrp="1"/>
          </p:cNvSpPr>
          <p:nvPr>
            <p:ph type="sldNum" sz="quarter" idx="12"/>
          </p:nvPr>
        </p:nvSpPr>
        <p:spPr/>
        <p:txBody>
          <a:bodyPr/>
          <a:lstStyle/>
          <a:p>
            <a:pPr>
              <a:defRPr/>
            </a:pPr>
            <a:fld id="{3B595ACF-15CC-4102-808E-2F78DFC12E83}" type="slidenum">
              <a:rPr lang="hr-HR" smtClean="0"/>
              <a:pPr>
                <a:defRPr/>
              </a:pPr>
              <a:t>14</a:t>
            </a:fld>
            <a:endParaRPr lang="hr-HR"/>
          </a:p>
        </p:txBody>
      </p:sp>
    </p:spTree>
    <p:extLst>
      <p:ext uri="{BB962C8B-B14F-4D97-AF65-F5344CB8AC3E}">
        <p14:creationId xmlns:p14="http://schemas.microsoft.com/office/powerpoint/2010/main" val="376938694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Potvrde liječnika</a:t>
            </a:r>
            <a:endParaRPr lang="hr-HR" dirty="0"/>
          </a:p>
        </p:txBody>
      </p:sp>
      <p:sp>
        <p:nvSpPr>
          <p:cNvPr id="3" name="Content Placeholder 2"/>
          <p:cNvSpPr>
            <a:spLocks noGrp="1"/>
          </p:cNvSpPr>
          <p:nvPr>
            <p:ph idx="1"/>
          </p:nvPr>
        </p:nvSpPr>
        <p:spPr>
          <a:xfrm>
            <a:off x="566738" y="1916113"/>
            <a:ext cx="8397750" cy="3844925"/>
          </a:xfrm>
        </p:spPr>
        <p:txBody>
          <a:bodyPr/>
          <a:lstStyle/>
          <a:p>
            <a:r>
              <a:rPr lang="hr-HR" dirty="0" smtClean="0"/>
              <a:t>Za programe kod kojih postoje zdravstvene kontraindikacije</a:t>
            </a:r>
          </a:p>
          <a:p>
            <a:r>
              <a:rPr lang="hr-HR" dirty="0" smtClean="0"/>
              <a:t>Za upis potrebna svjedodžba specijaliste medicine rada</a:t>
            </a:r>
          </a:p>
          <a:p>
            <a:r>
              <a:rPr lang="hr-HR" dirty="0" smtClean="0"/>
              <a:t>Učenik donosi potvrdu obiteljskoga liječnika ili liječnika školske medicine o nepostojanju zdravstvenih kontraindikacija za svaki program koji prijavljuje</a:t>
            </a:r>
          </a:p>
        </p:txBody>
      </p:sp>
      <p:sp>
        <p:nvSpPr>
          <p:cNvPr id="4" name="Slide Number Placeholder 3"/>
          <p:cNvSpPr>
            <a:spLocks noGrp="1"/>
          </p:cNvSpPr>
          <p:nvPr>
            <p:ph type="sldNum" sz="quarter" idx="12"/>
          </p:nvPr>
        </p:nvSpPr>
        <p:spPr/>
        <p:txBody>
          <a:bodyPr/>
          <a:lstStyle/>
          <a:p>
            <a:pPr>
              <a:defRPr/>
            </a:pPr>
            <a:fld id="{3B595ACF-15CC-4102-808E-2F78DFC12E83}" type="slidenum">
              <a:rPr lang="hr-HR" smtClean="0"/>
              <a:pPr>
                <a:defRPr/>
              </a:pPr>
              <a:t>15</a:t>
            </a:fld>
            <a:endParaRPr lang="hr-HR"/>
          </a:p>
        </p:txBody>
      </p:sp>
    </p:spTree>
    <p:extLst>
      <p:ext uri="{BB962C8B-B14F-4D97-AF65-F5344CB8AC3E}">
        <p14:creationId xmlns:p14="http://schemas.microsoft.com/office/powerpoint/2010/main" val="20119293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Kandidati sa zdravstvenim teškoćama</a:t>
            </a:r>
            <a:endParaRPr lang="hr-HR" dirty="0"/>
          </a:p>
        </p:txBody>
      </p:sp>
      <p:sp>
        <p:nvSpPr>
          <p:cNvPr id="3" name="Content Placeholder 2"/>
          <p:cNvSpPr>
            <a:spLocks noGrp="1"/>
          </p:cNvSpPr>
          <p:nvPr>
            <p:ph idx="1"/>
          </p:nvPr>
        </p:nvSpPr>
        <p:spPr/>
        <p:txBody>
          <a:bodyPr/>
          <a:lstStyle/>
          <a:p>
            <a:r>
              <a:rPr lang="hr-HR" dirty="0"/>
              <a:t>Kandidati sa zdravstvenim teškoćama su kandidati koji su prethodno obrazovanje završili po redovitome nastavnom planu i programu, a kojima su teška zdravstvena oštećenja ili kronične bolesti i/ili dulje liječenje utjecale na postizanje rezultata tijekom prethodnog obrazovanja te značajno smanjuju mogućnost izbora srednjoškolskoga obrazovnog programa. </a:t>
            </a:r>
          </a:p>
        </p:txBody>
      </p:sp>
      <p:sp>
        <p:nvSpPr>
          <p:cNvPr id="4" name="Slide Number Placeholder 3"/>
          <p:cNvSpPr>
            <a:spLocks noGrp="1"/>
          </p:cNvSpPr>
          <p:nvPr>
            <p:ph type="sldNum" sz="quarter" idx="12"/>
          </p:nvPr>
        </p:nvSpPr>
        <p:spPr/>
        <p:txBody>
          <a:bodyPr/>
          <a:lstStyle/>
          <a:p>
            <a:pPr>
              <a:defRPr/>
            </a:pPr>
            <a:fld id="{3B595ACF-15CC-4102-808E-2F78DFC12E83}" type="slidenum">
              <a:rPr lang="hr-HR" smtClean="0"/>
              <a:pPr>
                <a:defRPr/>
              </a:pPr>
              <a:t>16</a:t>
            </a:fld>
            <a:endParaRPr lang="hr-HR"/>
          </a:p>
        </p:txBody>
      </p:sp>
    </p:spTree>
    <p:extLst>
      <p:ext uri="{BB962C8B-B14F-4D97-AF65-F5344CB8AC3E}">
        <p14:creationId xmlns:p14="http://schemas.microsoft.com/office/powerpoint/2010/main" val="3503771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Kandidati sa zdravstvenim teškoćama</a:t>
            </a:r>
            <a:endParaRPr lang="hr-HR" dirty="0"/>
          </a:p>
        </p:txBody>
      </p:sp>
      <p:sp>
        <p:nvSpPr>
          <p:cNvPr id="3" name="Content Placeholder 2"/>
          <p:cNvSpPr>
            <a:spLocks noGrp="1"/>
          </p:cNvSpPr>
          <p:nvPr>
            <p:ph idx="1"/>
          </p:nvPr>
        </p:nvSpPr>
        <p:spPr/>
        <p:txBody>
          <a:bodyPr/>
          <a:lstStyle/>
          <a:p>
            <a:r>
              <a:rPr lang="hr-HR" dirty="0" smtClean="0"/>
              <a:t>Kandidatima </a:t>
            </a:r>
            <a:r>
              <a:rPr lang="hr-HR" dirty="0"/>
              <a:t>sa zdravstvenim teškoćama dodaju se dva boda na broj bodova koji je utvrđen tijekom postupka vrednovanja za programe obrazovanja za koje posjeduje stručno mišljenje službe za profesionalno usmjeravanje Hrvatskoga zavoda za zapošljavanje. S tako utvrđenim brojem bodova kandidat se rangira na ukupnoj ljestvici poretka. </a:t>
            </a:r>
          </a:p>
        </p:txBody>
      </p:sp>
      <p:sp>
        <p:nvSpPr>
          <p:cNvPr id="4" name="Slide Number Placeholder 3"/>
          <p:cNvSpPr>
            <a:spLocks noGrp="1"/>
          </p:cNvSpPr>
          <p:nvPr>
            <p:ph type="sldNum" sz="quarter" idx="12"/>
          </p:nvPr>
        </p:nvSpPr>
        <p:spPr/>
        <p:txBody>
          <a:bodyPr/>
          <a:lstStyle/>
          <a:p>
            <a:pPr>
              <a:defRPr/>
            </a:pPr>
            <a:fld id="{3B595ACF-15CC-4102-808E-2F78DFC12E83}" type="slidenum">
              <a:rPr lang="hr-HR" smtClean="0"/>
              <a:pPr>
                <a:defRPr/>
              </a:pPr>
              <a:t>17</a:t>
            </a:fld>
            <a:endParaRPr lang="hr-HR"/>
          </a:p>
        </p:txBody>
      </p:sp>
    </p:spTree>
    <p:extLst>
      <p:ext uri="{BB962C8B-B14F-4D97-AF65-F5344CB8AC3E}">
        <p14:creationId xmlns:p14="http://schemas.microsoft.com/office/powerpoint/2010/main" val="93040325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Kandidati sa zdravstvenim teškoćama</a:t>
            </a:r>
            <a:endParaRPr lang="hr-HR" dirty="0"/>
          </a:p>
        </p:txBody>
      </p:sp>
      <p:sp>
        <p:nvSpPr>
          <p:cNvPr id="3" name="Content Placeholder 2"/>
          <p:cNvSpPr>
            <a:spLocks noGrp="1"/>
          </p:cNvSpPr>
          <p:nvPr>
            <p:ph idx="1"/>
          </p:nvPr>
        </p:nvSpPr>
        <p:spPr/>
        <p:txBody>
          <a:bodyPr/>
          <a:lstStyle/>
          <a:p>
            <a:r>
              <a:rPr lang="hr-HR" dirty="0" smtClean="0"/>
              <a:t>Učenici u školu donose</a:t>
            </a:r>
            <a:endParaRPr lang="hr-HR" dirty="0"/>
          </a:p>
          <a:p>
            <a:pPr lvl="1"/>
            <a:r>
              <a:rPr lang="hr-HR" dirty="0" smtClean="0"/>
              <a:t>stručno </a:t>
            </a:r>
            <a:r>
              <a:rPr lang="hr-HR" dirty="0"/>
              <a:t>mišljenje nadležnoga školskog liječnika (specijalista školske medicine), koji je pratio učenika tijekom prethodnog obrazovanja, a na osnovi medicinske specijalističke dokumentacije o utvrđenim zdravstvenim smetnjama koje mogu značajnije sužavati mogući izbor obrazovnih programa i zanimanja; </a:t>
            </a:r>
          </a:p>
        </p:txBody>
      </p:sp>
      <p:sp>
        <p:nvSpPr>
          <p:cNvPr id="4" name="Slide Number Placeholder 3"/>
          <p:cNvSpPr>
            <a:spLocks noGrp="1"/>
          </p:cNvSpPr>
          <p:nvPr>
            <p:ph type="sldNum" sz="quarter" idx="12"/>
          </p:nvPr>
        </p:nvSpPr>
        <p:spPr/>
        <p:txBody>
          <a:bodyPr/>
          <a:lstStyle/>
          <a:p>
            <a:pPr>
              <a:defRPr/>
            </a:pPr>
            <a:fld id="{3B595ACF-15CC-4102-808E-2F78DFC12E83}" type="slidenum">
              <a:rPr lang="hr-HR" smtClean="0"/>
              <a:pPr>
                <a:defRPr/>
              </a:pPr>
              <a:t>18</a:t>
            </a:fld>
            <a:endParaRPr lang="hr-HR"/>
          </a:p>
        </p:txBody>
      </p:sp>
    </p:spTree>
    <p:extLst>
      <p:ext uri="{BB962C8B-B14F-4D97-AF65-F5344CB8AC3E}">
        <p14:creationId xmlns:p14="http://schemas.microsoft.com/office/powerpoint/2010/main" val="33470398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Kandidati sa zdravstvenim teškoćama</a:t>
            </a:r>
            <a:endParaRPr lang="hr-HR" dirty="0"/>
          </a:p>
        </p:txBody>
      </p:sp>
      <p:sp>
        <p:nvSpPr>
          <p:cNvPr id="3" name="Content Placeholder 2"/>
          <p:cNvSpPr>
            <a:spLocks noGrp="1"/>
          </p:cNvSpPr>
          <p:nvPr>
            <p:ph idx="1"/>
          </p:nvPr>
        </p:nvSpPr>
        <p:spPr/>
        <p:txBody>
          <a:bodyPr/>
          <a:lstStyle/>
          <a:p>
            <a:pPr lvl="1"/>
            <a:r>
              <a:rPr lang="hr-HR" dirty="0" smtClean="0"/>
              <a:t>stručno </a:t>
            </a:r>
            <a:r>
              <a:rPr lang="hr-HR" dirty="0"/>
              <a:t>mišljenje službe za profesionalno usmjeravanje Hrvatskog zavoda za zapošljavanje o sposobnostima i motivaciji učenika za najmanje tri primjerena programa obrazovanja (strukovnoga, umjetničkoga i/ili gimnazijskoga</a:t>
            </a:r>
            <a:r>
              <a:rPr lang="hr-HR" dirty="0" smtClean="0"/>
              <a:t>)</a:t>
            </a:r>
          </a:p>
        </p:txBody>
      </p:sp>
      <p:sp>
        <p:nvSpPr>
          <p:cNvPr id="4" name="Slide Number Placeholder 3"/>
          <p:cNvSpPr>
            <a:spLocks noGrp="1"/>
          </p:cNvSpPr>
          <p:nvPr>
            <p:ph type="sldNum" sz="quarter" idx="12"/>
          </p:nvPr>
        </p:nvSpPr>
        <p:spPr/>
        <p:txBody>
          <a:bodyPr/>
          <a:lstStyle/>
          <a:p>
            <a:pPr>
              <a:defRPr/>
            </a:pPr>
            <a:fld id="{3B595ACF-15CC-4102-808E-2F78DFC12E83}" type="slidenum">
              <a:rPr lang="hr-HR" smtClean="0"/>
              <a:pPr>
                <a:defRPr/>
              </a:pPr>
              <a:t>19</a:t>
            </a:fld>
            <a:endParaRPr lang="hr-HR"/>
          </a:p>
        </p:txBody>
      </p:sp>
    </p:spTree>
    <p:extLst>
      <p:ext uri="{BB962C8B-B14F-4D97-AF65-F5344CB8AC3E}">
        <p14:creationId xmlns:p14="http://schemas.microsoft.com/office/powerpoint/2010/main" val="26803566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Od NISPVU </a:t>
            </a:r>
            <a:r>
              <a:rPr lang="hr-HR" smtClean="0"/>
              <a:t>do NISPUSŠ</a:t>
            </a:r>
            <a:endParaRPr lang="hr-HR" dirty="0"/>
          </a:p>
        </p:txBody>
      </p:sp>
      <p:sp>
        <p:nvSpPr>
          <p:cNvPr id="3" name="Content Placeholder 2"/>
          <p:cNvSpPr>
            <a:spLocks noGrp="1"/>
          </p:cNvSpPr>
          <p:nvPr>
            <p:ph idx="1"/>
          </p:nvPr>
        </p:nvSpPr>
        <p:spPr/>
        <p:txBody>
          <a:bodyPr/>
          <a:lstStyle/>
          <a:p>
            <a:r>
              <a:rPr lang="hr-HR" dirty="0" smtClean="0"/>
              <a:t>Nacionalni informacijski sustav prijava na visoka učilišta</a:t>
            </a:r>
          </a:p>
          <a:p>
            <a:r>
              <a:rPr lang="hr-HR" dirty="0" smtClean="0"/>
              <a:t>Prva provedba upisa 2010.</a:t>
            </a:r>
          </a:p>
          <a:p>
            <a:r>
              <a:rPr lang="hr-HR" dirty="0" smtClean="0"/>
              <a:t>Osnovne prednosti</a:t>
            </a:r>
          </a:p>
          <a:p>
            <a:pPr lvl="1"/>
            <a:r>
              <a:rPr lang="hr-HR" dirty="0" smtClean="0"/>
              <a:t>Više mogućnosti za prijavu</a:t>
            </a:r>
          </a:p>
          <a:p>
            <a:pPr lvl="1"/>
            <a:r>
              <a:rPr lang="hr-HR" dirty="0" smtClean="0"/>
              <a:t>Bez troškova za kandidate (osim DPPZVS)</a:t>
            </a:r>
          </a:p>
          <a:p>
            <a:pPr lvl="1"/>
            <a:r>
              <a:rPr lang="hr-HR" dirty="0" smtClean="0"/>
              <a:t>Jednostavniji i </a:t>
            </a:r>
            <a:r>
              <a:rPr lang="hr-HR" dirty="0" err="1" smtClean="0"/>
              <a:t>transparentniji</a:t>
            </a:r>
            <a:r>
              <a:rPr lang="hr-HR" dirty="0" smtClean="0"/>
              <a:t> proces</a:t>
            </a:r>
          </a:p>
          <a:p>
            <a:pPr lvl="1"/>
            <a:r>
              <a:rPr lang="hr-HR" dirty="0" smtClean="0"/>
              <a:t>100% </a:t>
            </a:r>
            <a:r>
              <a:rPr lang="hr-HR" dirty="0" err="1" smtClean="0"/>
              <a:t>online</a:t>
            </a:r>
            <a:endParaRPr lang="hr-HR" dirty="0" smtClean="0"/>
          </a:p>
          <a:p>
            <a:endParaRPr lang="hr-HR" dirty="0" smtClean="0"/>
          </a:p>
        </p:txBody>
      </p:sp>
      <p:sp>
        <p:nvSpPr>
          <p:cNvPr id="4" name="Slide Number Placeholder 3"/>
          <p:cNvSpPr>
            <a:spLocks noGrp="1"/>
          </p:cNvSpPr>
          <p:nvPr>
            <p:ph type="sldNum" sz="quarter" idx="12"/>
          </p:nvPr>
        </p:nvSpPr>
        <p:spPr/>
        <p:txBody>
          <a:bodyPr/>
          <a:lstStyle/>
          <a:p>
            <a:pPr>
              <a:defRPr/>
            </a:pPr>
            <a:fld id="{3B595ACF-15CC-4102-808E-2F78DFC12E83}" type="slidenum">
              <a:rPr lang="hr-HR" smtClean="0"/>
              <a:pPr>
                <a:defRPr/>
              </a:pPr>
              <a:t>2</a:t>
            </a:fld>
            <a:endParaRPr lang="hr-HR"/>
          </a:p>
        </p:txBody>
      </p:sp>
    </p:spTree>
    <p:extLst>
      <p:ext uri="{BB962C8B-B14F-4D97-AF65-F5344CB8AC3E}">
        <p14:creationId xmlns:p14="http://schemas.microsoft.com/office/powerpoint/2010/main" val="278810918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a:ea typeface="Verdana"/>
                <a:cs typeface="Verdana"/>
              </a:rPr>
              <a:t>Kandidati s teškoćama u razvoju</a:t>
            </a:r>
            <a:endParaRPr lang="en-US">
              <a:ea typeface="Verdana"/>
              <a:cs typeface="Verdana"/>
            </a:endParaRPr>
          </a:p>
        </p:txBody>
      </p:sp>
      <p:sp>
        <p:nvSpPr>
          <p:cNvPr id="3" name="Content Placeholder 2"/>
          <p:cNvSpPr>
            <a:spLocks noGrp="1"/>
          </p:cNvSpPr>
          <p:nvPr>
            <p:ph idx="1"/>
          </p:nvPr>
        </p:nvSpPr>
        <p:spPr/>
        <p:txBody>
          <a:bodyPr/>
          <a:lstStyle/>
          <a:p>
            <a:r>
              <a:rPr lang="en-US">
                <a:ea typeface="Verdana"/>
                <a:cs typeface="Verdana"/>
              </a:rPr>
              <a:t>Javljaju se Uredu državne uprave ili Gradskome uredu za obrazovanje, kulturu šport grada Zagreba koji će pomoći pri odabiru škole i programa</a:t>
            </a:r>
          </a:p>
          <a:p>
            <a:endParaRPr lang="en-US">
              <a:ea typeface="Verdana"/>
              <a:cs typeface="Verdana"/>
            </a:endParaRPr>
          </a:p>
          <a:p>
            <a:r>
              <a:rPr lang="en-US">
                <a:ea typeface="Verdana"/>
                <a:cs typeface="Verdana"/>
              </a:rPr>
              <a:t>Odabrana srednja škola ih evidentira kao kandidate s izravnim upisom</a:t>
            </a:r>
          </a:p>
          <a:p>
            <a:endParaRPr lang="en-US"/>
          </a:p>
        </p:txBody>
      </p:sp>
      <p:sp>
        <p:nvSpPr>
          <p:cNvPr id="4" name="Slide Number Placeholder 3"/>
          <p:cNvSpPr>
            <a:spLocks noGrp="1"/>
          </p:cNvSpPr>
          <p:nvPr>
            <p:ph type="sldNum" sz="quarter" idx="12"/>
          </p:nvPr>
        </p:nvSpPr>
        <p:spPr/>
        <p:txBody>
          <a:bodyPr/>
          <a:lstStyle/>
          <a:p>
            <a:pPr>
              <a:defRPr/>
            </a:pPr>
            <a:fld id="{3B595ACF-15CC-4102-808E-2F78DFC12E83}" type="slidenum">
              <a:rPr lang="hr-HR"/>
              <a:pPr>
                <a:defRPr/>
              </a:pPr>
              <a:t>20</a:t>
            </a:fld>
            <a:endParaRPr lang="hr-HR"/>
          </a:p>
        </p:txBody>
      </p:sp>
    </p:spTree>
    <p:extLst>
      <p:ext uri="{BB962C8B-B14F-4D97-AF65-F5344CB8AC3E}">
        <p14:creationId xmlns:p14="http://schemas.microsoft.com/office/powerpoint/2010/main" val="179976519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Kandidati koji žive u otežanim uvjetima </a:t>
            </a:r>
          </a:p>
        </p:txBody>
      </p:sp>
      <p:sp>
        <p:nvSpPr>
          <p:cNvPr id="3" name="Content Placeholder 2"/>
          <p:cNvSpPr>
            <a:spLocks noGrp="1"/>
          </p:cNvSpPr>
          <p:nvPr>
            <p:ph idx="1"/>
          </p:nvPr>
        </p:nvSpPr>
        <p:spPr/>
        <p:txBody>
          <a:bodyPr/>
          <a:lstStyle/>
          <a:p>
            <a:r>
              <a:rPr lang="hr-HR" dirty="0"/>
              <a:t>Kandidatu koji živi u otežanim uvjetima uzrokovanim ekonomskim, socijalnim te odgojnim čimbenicima koji su mogli utjecati na uspjeh u osnovnoj školi, dodaje se jedan bod na broj bodova koji je utvrđen tijekom postupka vrjednovanja. S tako utvrđenim brojem bodova kandidat se rangira na ukupnoj ljestvici poretka. </a:t>
            </a:r>
          </a:p>
        </p:txBody>
      </p:sp>
      <p:sp>
        <p:nvSpPr>
          <p:cNvPr id="4" name="Slide Number Placeholder 3"/>
          <p:cNvSpPr>
            <a:spLocks noGrp="1"/>
          </p:cNvSpPr>
          <p:nvPr>
            <p:ph type="sldNum" sz="quarter" idx="12"/>
          </p:nvPr>
        </p:nvSpPr>
        <p:spPr/>
        <p:txBody>
          <a:bodyPr/>
          <a:lstStyle/>
          <a:p>
            <a:pPr>
              <a:defRPr/>
            </a:pPr>
            <a:fld id="{3B595ACF-15CC-4102-808E-2F78DFC12E83}" type="slidenum">
              <a:rPr lang="hr-HR" smtClean="0"/>
              <a:pPr>
                <a:defRPr/>
              </a:pPr>
              <a:t>21</a:t>
            </a:fld>
            <a:endParaRPr lang="hr-HR"/>
          </a:p>
        </p:txBody>
      </p:sp>
    </p:spTree>
    <p:extLst>
      <p:ext uri="{BB962C8B-B14F-4D97-AF65-F5344CB8AC3E}">
        <p14:creationId xmlns:p14="http://schemas.microsoft.com/office/powerpoint/2010/main" val="35433862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Kandidati koji žive u otežanim uvjetima </a:t>
            </a:r>
          </a:p>
        </p:txBody>
      </p:sp>
      <p:sp>
        <p:nvSpPr>
          <p:cNvPr id="3" name="Content Placeholder 2"/>
          <p:cNvSpPr>
            <a:spLocks noGrp="1"/>
          </p:cNvSpPr>
          <p:nvPr>
            <p:ph idx="1"/>
          </p:nvPr>
        </p:nvSpPr>
        <p:spPr>
          <a:xfrm>
            <a:off x="566737" y="1916113"/>
            <a:ext cx="8325743" cy="3844925"/>
          </a:xfrm>
        </p:spPr>
        <p:txBody>
          <a:bodyPr/>
          <a:lstStyle/>
          <a:p>
            <a:r>
              <a:rPr lang="hr-HR" dirty="0" smtClean="0"/>
              <a:t>živi </a:t>
            </a:r>
            <a:r>
              <a:rPr lang="hr-HR" dirty="0"/>
              <a:t>uz jednoga i/ili oba roditelja s dugotrajnom teškom </a:t>
            </a:r>
            <a:r>
              <a:rPr lang="hr-HR" dirty="0" smtClean="0"/>
              <a:t>bolesti</a:t>
            </a:r>
            <a:endParaRPr lang="hr-HR" dirty="0"/>
          </a:p>
          <a:p>
            <a:pPr lvl="1"/>
            <a:r>
              <a:rPr lang="hr-HR" dirty="0"/>
              <a:t>d</a:t>
            </a:r>
            <a:r>
              <a:rPr lang="hr-HR" dirty="0" smtClean="0"/>
              <a:t>onijeti liječničku </a:t>
            </a:r>
            <a:r>
              <a:rPr lang="hr-HR" dirty="0"/>
              <a:t>potvrdu o dugotrajnoj težoj bolesti jednoga i/ili oba roditelja; </a:t>
            </a:r>
          </a:p>
          <a:p>
            <a:r>
              <a:rPr lang="hr-HR" dirty="0" smtClean="0"/>
              <a:t>živi </a:t>
            </a:r>
            <a:r>
              <a:rPr lang="hr-HR" dirty="0"/>
              <a:t>uz dugotrajno nezaposlena oba roditelja, u smislu članka 2. </a:t>
            </a:r>
            <a:r>
              <a:rPr lang="hr-HR" i="1" dirty="0"/>
              <a:t>Zakona o poticanju zapošljavanja </a:t>
            </a:r>
            <a:endParaRPr lang="hr-HR" i="1" dirty="0" smtClean="0"/>
          </a:p>
          <a:p>
            <a:pPr lvl="1"/>
            <a:r>
              <a:rPr lang="hr-HR" dirty="0" smtClean="0"/>
              <a:t>donijeti potvrdu </a:t>
            </a:r>
            <a:r>
              <a:rPr lang="hr-HR" dirty="0"/>
              <a:t>o dugotrajnoj nezaposlenosti oba roditelja iz područnog ureda Hrvatskog zavoda za </a:t>
            </a:r>
            <a:r>
              <a:rPr lang="hr-HR" dirty="0" smtClean="0"/>
              <a:t>zapošljavanje </a:t>
            </a:r>
            <a:endParaRPr lang="hr-HR" dirty="0"/>
          </a:p>
        </p:txBody>
      </p:sp>
      <p:sp>
        <p:nvSpPr>
          <p:cNvPr id="4" name="Slide Number Placeholder 3"/>
          <p:cNvSpPr>
            <a:spLocks noGrp="1"/>
          </p:cNvSpPr>
          <p:nvPr>
            <p:ph type="sldNum" sz="quarter" idx="12"/>
          </p:nvPr>
        </p:nvSpPr>
        <p:spPr/>
        <p:txBody>
          <a:bodyPr/>
          <a:lstStyle/>
          <a:p>
            <a:pPr>
              <a:defRPr/>
            </a:pPr>
            <a:fld id="{3B595ACF-15CC-4102-808E-2F78DFC12E83}" type="slidenum">
              <a:rPr lang="hr-HR" smtClean="0"/>
              <a:pPr>
                <a:defRPr/>
              </a:pPr>
              <a:t>22</a:t>
            </a:fld>
            <a:endParaRPr lang="hr-HR"/>
          </a:p>
        </p:txBody>
      </p:sp>
    </p:spTree>
    <p:extLst>
      <p:ext uri="{BB962C8B-B14F-4D97-AF65-F5344CB8AC3E}">
        <p14:creationId xmlns:p14="http://schemas.microsoft.com/office/powerpoint/2010/main" val="380169736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Kandidati koji žive u otežanim uvjetima </a:t>
            </a:r>
          </a:p>
        </p:txBody>
      </p:sp>
      <p:sp>
        <p:nvSpPr>
          <p:cNvPr id="3" name="Content Placeholder 2"/>
          <p:cNvSpPr>
            <a:spLocks noGrp="1"/>
          </p:cNvSpPr>
          <p:nvPr>
            <p:ph idx="1"/>
          </p:nvPr>
        </p:nvSpPr>
        <p:spPr>
          <a:xfrm>
            <a:off x="566737" y="1916113"/>
            <a:ext cx="8469759" cy="3844925"/>
          </a:xfrm>
        </p:spPr>
        <p:txBody>
          <a:bodyPr/>
          <a:lstStyle/>
          <a:p>
            <a:r>
              <a:rPr lang="hr-HR" dirty="0" smtClean="0"/>
              <a:t>živi </a:t>
            </a:r>
            <a:r>
              <a:rPr lang="hr-HR" dirty="0"/>
              <a:t>uz samohranoga roditelja (roditelj koji nije u braku i ne živi u izvanbračnoj zajednici, a sam skrbi i uzdržava svoje dijete) korisnika socijalne skrbi, u smislu članaka 27. i 30. </a:t>
            </a:r>
            <a:r>
              <a:rPr lang="hr-HR" i="1" dirty="0"/>
              <a:t>Zakona o socijalnoj skrbi </a:t>
            </a:r>
            <a:endParaRPr lang="hr-HR" dirty="0"/>
          </a:p>
          <a:p>
            <a:pPr lvl="1"/>
            <a:r>
              <a:rPr lang="hr-HR" dirty="0" smtClean="0"/>
              <a:t>donijeti potvrdu </a:t>
            </a:r>
            <a:r>
              <a:rPr lang="hr-HR" dirty="0"/>
              <a:t>o korištenju socijalne pomoći; rješenje ili drugi upravni akt centra za socijalnu skrb ili nadležnoga tijela </a:t>
            </a:r>
            <a:r>
              <a:rPr lang="hr-HR" dirty="0" smtClean="0"/>
              <a:t>o </a:t>
            </a:r>
            <a:r>
              <a:rPr lang="hr-HR" dirty="0"/>
              <a:t>pravu samohranoga roditelja u statusu socijalne skrbi izdanih od ovlaštenih službi u zdravstvu, socijalnoj skrbi i za zapošljavanje </a:t>
            </a:r>
          </a:p>
          <a:p>
            <a:endParaRPr lang="hr-HR" dirty="0"/>
          </a:p>
        </p:txBody>
      </p:sp>
      <p:sp>
        <p:nvSpPr>
          <p:cNvPr id="4" name="Slide Number Placeholder 3"/>
          <p:cNvSpPr>
            <a:spLocks noGrp="1"/>
          </p:cNvSpPr>
          <p:nvPr>
            <p:ph type="sldNum" sz="quarter" idx="12"/>
          </p:nvPr>
        </p:nvSpPr>
        <p:spPr/>
        <p:txBody>
          <a:bodyPr/>
          <a:lstStyle/>
          <a:p>
            <a:pPr>
              <a:defRPr/>
            </a:pPr>
            <a:fld id="{3B595ACF-15CC-4102-808E-2F78DFC12E83}" type="slidenum">
              <a:rPr lang="hr-HR" smtClean="0"/>
              <a:pPr>
                <a:defRPr/>
              </a:pPr>
              <a:t>23</a:t>
            </a:fld>
            <a:endParaRPr lang="hr-HR"/>
          </a:p>
        </p:txBody>
      </p:sp>
    </p:spTree>
    <p:extLst>
      <p:ext uri="{BB962C8B-B14F-4D97-AF65-F5344CB8AC3E}">
        <p14:creationId xmlns:p14="http://schemas.microsoft.com/office/powerpoint/2010/main" val="398783186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a:t>Kandidati koji žive u otežanim uvjetima </a:t>
            </a:r>
          </a:p>
        </p:txBody>
      </p:sp>
      <p:sp>
        <p:nvSpPr>
          <p:cNvPr id="3" name="Content Placeholder 2"/>
          <p:cNvSpPr>
            <a:spLocks noGrp="1"/>
          </p:cNvSpPr>
          <p:nvPr>
            <p:ph idx="1"/>
          </p:nvPr>
        </p:nvSpPr>
        <p:spPr>
          <a:xfrm>
            <a:off x="566737" y="1916113"/>
            <a:ext cx="8325743" cy="3844925"/>
          </a:xfrm>
        </p:spPr>
        <p:txBody>
          <a:bodyPr/>
          <a:lstStyle/>
          <a:p>
            <a:r>
              <a:rPr lang="pl-PL" dirty="0" smtClean="0"/>
              <a:t>ako </a:t>
            </a:r>
            <a:r>
              <a:rPr lang="pl-PL" dirty="0"/>
              <a:t>je kandidatu jedan roditelj </a:t>
            </a:r>
            <a:r>
              <a:rPr lang="pl-PL" dirty="0" smtClean="0"/>
              <a:t>preminuo</a:t>
            </a:r>
          </a:p>
          <a:p>
            <a:pPr lvl="1"/>
            <a:r>
              <a:rPr lang="pl-PL" dirty="0"/>
              <a:t>d</a:t>
            </a:r>
            <a:r>
              <a:rPr lang="pl-PL" dirty="0" smtClean="0"/>
              <a:t>onijeti presliku smrtovnice </a:t>
            </a:r>
            <a:endParaRPr lang="pl-PL" dirty="0"/>
          </a:p>
          <a:p>
            <a:r>
              <a:rPr lang="hr-HR" dirty="0" smtClean="0"/>
              <a:t>ako </a:t>
            </a:r>
            <a:r>
              <a:rPr lang="hr-HR" dirty="0"/>
              <a:t>je kandidat dijete bez roditelja ili odgovarajuće roditeljske skrbi, u smislu čl. 27. </a:t>
            </a:r>
            <a:r>
              <a:rPr lang="hr-HR" i="1" dirty="0"/>
              <a:t>Zakona o socijalnoj </a:t>
            </a:r>
            <a:r>
              <a:rPr lang="hr-HR" i="1" dirty="0" smtClean="0"/>
              <a:t>skrbi</a:t>
            </a:r>
            <a:endParaRPr lang="hr-HR" dirty="0"/>
          </a:p>
          <a:p>
            <a:pPr lvl="1"/>
            <a:r>
              <a:rPr lang="hr-HR" dirty="0"/>
              <a:t>d</a:t>
            </a:r>
            <a:r>
              <a:rPr lang="hr-HR" dirty="0" smtClean="0"/>
              <a:t>onijeti potvrdu </a:t>
            </a:r>
            <a:r>
              <a:rPr lang="hr-HR" dirty="0"/>
              <a:t>nadležnoga centra za socijalnu skrb da je kandidat korisnik socijalne skrbi. </a:t>
            </a:r>
          </a:p>
        </p:txBody>
      </p:sp>
      <p:sp>
        <p:nvSpPr>
          <p:cNvPr id="4" name="Slide Number Placeholder 3"/>
          <p:cNvSpPr>
            <a:spLocks noGrp="1"/>
          </p:cNvSpPr>
          <p:nvPr>
            <p:ph type="sldNum" sz="quarter" idx="12"/>
          </p:nvPr>
        </p:nvSpPr>
        <p:spPr/>
        <p:txBody>
          <a:bodyPr/>
          <a:lstStyle/>
          <a:p>
            <a:pPr>
              <a:defRPr/>
            </a:pPr>
            <a:fld id="{3B595ACF-15CC-4102-808E-2F78DFC12E83}" type="slidenum">
              <a:rPr lang="hr-HR" smtClean="0"/>
              <a:pPr>
                <a:defRPr/>
              </a:pPr>
              <a:t>24</a:t>
            </a:fld>
            <a:endParaRPr lang="hr-HR"/>
          </a:p>
        </p:txBody>
      </p:sp>
    </p:spTree>
    <p:extLst>
      <p:ext uri="{BB962C8B-B14F-4D97-AF65-F5344CB8AC3E}">
        <p14:creationId xmlns:p14="http://schemas.microsoft.com/office/powerpoint/2010/main" val="25556763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Školovanje u inozemstvu</a:t>
            </a:r>
            <a:endParaRPr lang="hr-HR" dirty="0"/>
          </a:p>
        </p:txBody>
      </p:sp>
      <p:sp>
        <p:nvSpPr>
          <p:cNvPr id="3" name="Content Placeholder 2"/>
          <p:cNvSpPr>
            <a:spLocks noGrp="1"/>
          </p:cNvSpPr>
          <p:nvPr>
            <p:ph idx="1"/>
          </p:nvPr>
        </p:nvSpPr>
        <p:spPr/>
        <p:txBody>
          <a:bodyPr/>
          <a:lstStyle/>
          <a:p>
            <a:r>
              <a:rPr lang="hr-HR" dirty="0" smtClean="0"/>
              <a:t>donijeti svjedodžbe svakog razreda (5.-8.) – razrednik unosi ocjene u sustav</a:t>
            </a:r>
          </a:p>
          <a:p>
            <a:r>
              <a:rPr lang="hr-HR" dirty="0" smtClean="0"/>
              <a:t>ako je dva od posljednja tri razreda završio u inozemstvu – izravan upis</a:t>
            </a:r>
          </a:p>
          <a:p>
            <a:pPr lvl="1"/>
            <a:r>
              <a:rPr lang="hr-HR" dirty="0"/>
              <a:t>d</a:t>
            </a:r>
            <a:r>
              <a:rPr lang="hr-HR" dirty="0" smtClean="0"/>
              <a:t>onijeti dokaze o boravku u inozemstvu – potvrdu u prijavi i odjavi boravka u inozemstvu  </a:t>
            </a:r>
            <a:endParaRPr lang="hr-HR" dirty="0"/>
          </a:p>
        </p:txBody>
      </p:sp>
      <p:sp>
        <p:nvSpPr>
          <p:cNvPr id="4" name="Slide Number Placeholder 3"/>
          <p:cNvSpPr>
            <a:spLocks noGrp="1"/>
          </p:cNvSpPr>
          <p:nvPr>
            <p:ph type="sldNum" sz="quarter" idx="12"/>
          </p:nvPr>
        </p:nvSpPr>
        <p:spPr/>
        <p:txBody>
          <a:bodyPr/>
          <a:lstStyle/>
          <a:p>
            <a:pPr>
              <a:defRPr/>
            </a:pPr>
            <a:fld id="{3B595ACF-15CC-4102-808E-2F78DFC12E83}" type="slidenum">
              <a:rPr lang="hr-HR" smtClean="0"/>
              <a:pPr>
                <a:defRPr/>
              </a:pPr>
              <a:t>25</a:t>
            </a:fld>
            <a:endParaRPr lang="hr-HR"/>
          </a:p>
        </p:txBody>
      </p:sp>
    </p:spTree>
    <p:extLst>
      <p:ext uri="{BB962C8B-B14F-4D97-AF65-F5344CB8AC3E}">
        <p14:creationId xmlns:p14="http://schemas.microsoft.com/office/powerpoint/2010/main" val="786738118"/>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Upis </a:t>
            </a:r>
            <a:r>
              <a:rPr lang="pl-PL" dirty="0" smtClean="0"/>
              <a:t>na osnovi </a:t>
            </a:r>
            <a:r>
              <a:rPr lang="pl-PL" dirty="0"/>
              <a:t>programa za Rome </a:t>
            </a:r>
            <a:endParaRPr lang="hr-HR" dirty="0"/>
          </a:p>
        </p:txBody>
      </p:sp>
      <p:sp>
        <p:nvSpPr>
          <p:cNvPr id="3" name="Content Placeholder 2"/>
          <p:cNvSpPr>
            <a:spLocks noGrp="1"/>
          </p:cNvSpPr>
          <p:nvPr>
            <p:ph idx="1"/>
          </p:nvPr>
        </p:nvSpPr>
        <p:spPr/>
        <p:txBody>
          <a:bodyPr/>
          <a:lstStyle/>
          <a:p>
            <a:r>
              <a:rPr lang="hr-HR" dirty="0"/>
              <a:t>Kandidatu za upis, koji je pripadnik romske nacionalne manjine, a živi u uvjetima koji su mogli utjecati na njegov uspjeh u osnovnoj školi, dodaje se jedan bod na broj bodova koji je utvrđen tijekom postupka vrednovanja. S tako utvrđenim brojem bodova kandidat se rangira na ukupnoj ljestvici poretka </a:t>
            </a:r>
          </a:p>
        </p:txBody>
      </p:sp>
      <p:sp>
        <p:nvSpPr>
          <p:cNvPr id="4" name="Slide Number Placeholder 3"/>
          <p:cNvSpPr>
            <a:spLocks noGrp="1"/>
          </p:cNvSpPr>
          <p:nvPr>
            <p:ph type="sldNum" sz="quarter" idx="12"/>
          </p:nvPr>
        </p:nvSpPr>
        <p:spPr/>
        <p:txBody>
          <a:bodyPr/>
          <a:lstStyle/>
          <a:p>
            <a:pPr>
              <a:defRPr/>
            </a:pPr>
            <a:fld id="{3B595ACF-15CC-4102-808E-2F78DFC12E83}" type="slidenum">
              <a:rPr lang="hr-HR" smtClean="0"/>
              <a:pPr>
                <a:defRPr/>
              </a:pPr>
              <a:t>26</a:t>
            </a:fld>
            <a:endParaRPr lang="hr-HR"/>
          </a:p>
        </p:txBody>
      </p:sp>
    </p:spTree>
    <p:extLst>
      <p:ext uri="{BB962C8B-B14F-4D97-AF65-F5344CB8AC3E}">
        <p14:creationId xmlns:p14="http://schemas.microsoft.com/office/powerpoint/2010/main" val="295790111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l-PL" dirty="0"/>
              <a:t>Upis </a:t>
            </a:r>
            <a:r>
              <a:rPr lang="pl-PL" dirty="0" smtClean="0"/>
              <a:t>na osnovi </a:t>
            </a:r>
            <a:r>
              <a:rPr lang="pl-PL" dirty="0"/>
              <a:t>programa za Rome </a:t>
            </a:r>
            <a:endParaRPr lang="hr-HR" dirty="0"/>
          </a:p>
        </p:txBody>
      </p:sp>
      <p:sp>
        <p:nvSpPr>
          <p:cNvPr id="3" name="Content Placeholder 2"/>
          <p:cNvSpPr>
            <a:spLocks noGrp="1"/>
          </p:cNvSpPr>
          <p:nvPr>
            <p:ph idx="1"/>
          </p:nvPr>
        </p:nvSpPr>
        <p:spPr>
          <a:xfrm>
            <a:off x="566738" y="1916113"/>
            <a:ext cx="8253734" cy="3844925"/>
          </a:xfrm>
        </p:spPr>
        <p:txBody>
          <a:bodyPr/>
          <a:lstStyle/>
          <a:p>
            <a:r>
              <a:rPr lang="hr-HR" dirty="0" smtClean="0"/>
              <a:t>donijeti</a:t>
            </a:r>
            <a:endParaRPr lang="hr-HR" dirty="0"/>
          </a:p>
          <a:p>
            <a:pPr lvl="1"/>
            <a:r>
              <a:rPr lang="hr-HR" dirty="0"/>
              <a:t>preporuku Vijeća romske nacionalne manjine odnosno registrirane romske </a:t>
            </a:r>
            <a:r>
              <a:rPr lang="hr-HR" dirty="0" smtClean="0"/>
              <a:t>udruge </a:t>
            </a:r>
            <a:endParaRPr lang="hr-HR" dirty="0"/>
          </a:p>
          <a:p>
            <a:pPr lvl="1"/>
            <a:r>
              <a:rPr lang="pl-PL" dirty="0" smtClean="0"/>
              <a:t>preporuku </a:t>
            </a:r>
            <a:r>
              <a:rPr lang="pl-PL" dirty="0"/>
              <a:t>nadležnoga centra za socijalnu </a:t>
            </a:r>
            <a:r>
              <a:rPr lang="pl-PL" dirty="0" smtClean="0"/>
              <a:t>skrb </a:t>
            </a:r>
            <a:endParaRPr lang="pl-PL" dirty="0"/>
          </a:p>
          <a:p>
            <a:pPr lvl="1"/>
            <a:r>
              <a:rPr lang="hr-HR" dirty="0" smtClean="0"/>
              <a:t>mišljenje </a:t>
            </a:r>
            <a:r>
              <a:rPr lang="hr-HR" dirty="0"/>
              <a:t>službe za profesionalno usmjeravanje Hrvatskog zavoda za zapošljavanje o sposobnostima i motivaciji kandidata za najmanje tri primjerena programa obrazovanja. </a:t>
            </a:r>
          </a:p>
        </p:txBody>
      </p:sp>
      <p:sp>
        <p:nvSpPr>
          <p:cNvPr id="4" name="Slide Number Placeholder 3"/>
          <p:cNvSpPr>
            <a:spLocks noGrp="1"/>
          </p:cNvSpPr>
          <p:nvPr>
            <p:ph type="sldNum" sz="quarter" idx="12"/>
          </p:nvPr>
        </p:nvSpPr>
        <p:spPr/>
        <p:txBody>
          <a:bodyPr/>
          <a:lstStyle/>
          <a:p>
            <a:pPr>
              <a:defRPr/>
            </a:pPr>
            <a:fld id="{3B595ACF-15CC-4102-808E-2F78DFC12E83}" type="slidenum">
              <a:rPr lang="hr-HR" smtClean="0"/>
              <a:pPr>
                <a:defRPr/>
              </a:pPr>
              <a:t>27</a:t>
            </a:fld>
            <a:endParaRPr lang="hr-HR"/>
          </a:p>
        </p:txBody>
      </p:sp>
    </p:spTree>
    <p:extLst>
      <p:ext uri="{BB962C8B-B14F-4D97-AF65-F5344CB8AC3E}">
        <p14:creationId xmlns:p14="http://schemas.microsoft.com/office/powerpoint/2010/main" val="705475037"/>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Vezani obrti</a:t>
            </a:r>
            <a:endParaRPr lang="hr-HR" dirty="0"/>
          </a:p>
        </p:txBody>
      </p:sp>
      <p:sp>
        <p:nvSpPr>
          <p:cNvPr id="3" name="Content Placeholder 2"/>
          <p:cNvSpPr>
            <a:spLocks noGrp="1"/>
          </p:cNvSpPr>
          <p:nvPr>
            <p:ph idx="1"/>
          </p:nvPr>
        </p:nvSpPr>
        <p:spPr/>
        <p:txBody>
          <a:bodyPr/>
          <a:lstStyle/>
          <a:p>
            <a:r>
              <a:rPr lang="hr-HR" dirty="0"/>
              <a:t>Izravan upis u programe obrazovanja za vezane obrte imaju djeca obrtnika koja se upisuju u program istovjetan obrtu kojim se bave roditelji ili </a:t>
            </a:r>
            <a:r>
              <a:rPr lang="hr-HR" dirty="0" smtClean="0"/>
              <a:t>skrbnici</a:t>
            </a:r>
            <a:r>
              <a:rPr lang="hr-HR" dirty="0"/>
              <a:t>, ako ispunjavaju ostale uvjete za upis koje utvrđuje škola. </a:t>
            </a:r>
            <a:endParaRPr lang="hr-HR" dirty="0" smtClean="0"/>
          </a:p>
          <a:p>
            <a:pPr lvl="1"/>
            <a:r>
              <a:rPr lang="hr-HR" dirty="0" smtClean="0"/>
              <a:t>Donijeti ovjerenu presliku </a:t>
            </a:r>
            <a:r>
              <a:rPr lang="hr-HR" dirty="0"/>
              <a:t>obrtnice roditelja ili skrbnika kojim dokazuju vrstu obrta kojim se </a:t>
            </a:r>
            <a:r>
              <a:rPr lang="hr-HR" dirty="0" smtClean="0"/>
              <a:t>bave</a:t>
            </a:r>
          </a:p>
          <a:p>
            <a:pPr lvl="1"/>
            <a:r>
              <a:rPr lang="hr-HR" dirty="0" smtClean="0"/>
              <a:t>Ako treba, i </a:t>
            </a:r>
            <a:r>
              <a:rPr lang="hr-HR" smtClean="0"/>
              <a:t>liječničku potvrdu</a:t>
            </a:r>
            <a:endParaRPr lang="hr-HR" dirty="0"/>
          </a:p>
        </p:txBody>
      </p:sp>
      <p:sp>
        <p:nvSpPr>
          <p:cNvPr id="4" name="Slide Number Placeholder 3"/>
          <p:cNvSpPr>
            <a:spLocks noGrp="1"/>
          </p:cNvSpPr>
          <p:nvPr>
            <p:ph type="sldNum" sz="quarter" idx="12"/>
          </p:nvPr>
        </p:nvSpPr>
        <p:spPr/>
        <p:txBody>
          <a:bodyPr/>
          <a:lstStyle/>
          <a:p>
            <a:pPr>
              <a:defRPr/>
            </a:pPr>
            <a:fld id="{3B595ACF-15CC-4102-808E-2F78DFC12E83}" type="slidenum">
              <a:rPr lang="hr-HR" smtClean="0"/>
              <a:pPr>
                <a:defRPr/>
              </a:pPr>
              <a:t>28</a:t>
            </a:fld>
            <a:endParaRPr lang="hr-HR"/>
          </a:p>
        </p:txBody>
      </p:sp>
    </p:spTree>
    <p:extLst>
      <p:ext uri="{BB962C8B-B14F-4D97-AF65-F5344CB8AC3E}">
        <p14:creationId xmlns:p14="http://schemas.microsoft.com/office/powerpoint/2010/main" val="41926234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hr-HR" dirty="0"/>
          </a:p>
        </p:txBody>
      </p:sp>
      <p:sp>
        <p:nvSpPr>
          <p:cNvPr id="3" name="Content Placeholder 2"/>
          <p:cNvSpPr>
            <a:spLocks noGrp="1"/>
          </p:cNvSpPr>
          <p:nvPr>
            <p:ph idx="1"/>
          </p:nvPr>
        </p:nvSpPr>
        <p:spPr>
          <a:xfrm>
            <a:off x="2624981" y="2038425"/>
            <a:ext cx="8001000" cy="3844925"/>
          </a:xfrm>
        </p:spPr>
        <p:txBody>
          <a:bodyPr/>
          <a:lstStyle/>
          <a:p>
            <a:endParaRPr lang="hr-HR"/>
          </a:p>
        </p:txBody>
      </p:sp>
      <p:sp>
        <p:nvSpPr>
          <p:cNvPr id="4" name="Slide Number Placeholder 3"/>
          <p:cNvSpPr>
            <a:spLocks noGrp="1"/>
          </p:cNvSpPr>
          <p:nvPr>
            <p:ph type="sldNum" sz="quarter" idx="12"/>
          </p:nvPr>
        </p:nvSpPr>
        <p:spPr/>
        <p:txBody>
          <a:bodyPr/>
          <a:lstStyle/>
          <a:p>
            <a:pPr>
              <a:defRPr/>
            </a:pPr>
            <a:fld id="{3B595ACF-15CC-4102-808E-2F78DFC12E83}" type="slidenum">
              <a:rPr lang="hr-HR" smtClean="0"/>
              <a:pPr>
                <a:defRPr/>
              </a:pPr>
              <a:t>29</a:t>
            </a:fld>
            <a:endParaRPr lang="hr-HR"/>
          </a:p>
        </p:txBody>
      </p:sp>
      <p:pic>
        <p:nvPicPr>
          <p:cNvPr id="1026" name="Picture 2" descr="C:\Users\vedran.FER\AppData\Local\Microsoft\Windows\Temporary Internet Files\Content.IE5\ASEXU69L\MP900315598[1].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229236"/>
            <a:ext cx="8244432" cy="542291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824972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NISPVU ukupna ocjena</a:t>
            </a:r>
            <a:endParaRPr lang="hr-HR" dirty="0"/>
          </a:p>
        </p:txBody>
      </p:sp>
      <p:sp>
        <p:nvSpPr>
          <p:cNvPr id="3" name="Content Placeholder 2"/>
          <p:cNvSpPr>
            <a:spLocks noGrp="1"/>
          </p:cNvSpPr>
          <p:nvPr>
            <p:ph idx="1"/>
          </p:nvPr>
        </p:nvSpPr>
        <p:spPr/>
        <p:txBody>
          <a:bodyPr/>
          <a:lstStyle/>
          <a:p>
            <a:r>
              <a:rPr lang="hr-HR" dirty="0" smtClean="0"/>
              <a:t>Zadovoljni učenici</a:t>
            </a:r>
          </a:p>
          <a:p>
            <a:r>
              <a:rPr lang="hr-HR" dirty="0" smtClean="0"/>
              <a:t>Zadovoljna VU</a:t>
            </a:r>
          </a:p>
          <a:p>
            <a:r>
              <a:rPr lang="hr-HR" dirty="0" smtClean="0"/>
              <a:t>Zadovoljne SŠ</a:t>
            </a:r>
          </a:p>
          <a:p>
            <a:endParaRPr lang="hr-HR" dirty="0" smtClean="0"/>
          </a:p>
          <a:p>
            <a:r>
              <a:rPr lang="hr-HR" dirty="0"/>
              <a:t>a</a:t>
            </a:r>
            <a:r>
              <a:rPr lang="hr-HR" dirty="0" smtClean="0"/>
              <a:t>li i poneki problem:</a:t>
            </a:r>
          </a:p>
          <a:p>
            <a:pPr lvl="1"/>
            <a:r>
              <a:rPr lang="hr-HR" dirty="0" smtClean="0"/>
              <a:t>Neažurnost podataka u e-matici</a:t>
            </a:r>
          </a:p>
          <a:p>
            <a:pPr lvl="1"/>
            <a:r>
              <a:rPr lang="hr-HR" dirty="0" smtClean="0"/>
              <a:t>Otpori nekih VU</a:t>
            </a:r>
          </a:p>
          <a:p>
            <a:endParaRPr lang="hr-HR" dirty="0" smtClean="0"/>
          </a:p>
          <a:p>
            <a:endParaRPr lang="hr-HR" dirty="0"/>
          </a:p>
        </p:txBody>
      </p:sp>
      <p:sp>
        <p:nvSpPr>
          <p:cNvPr id="4" name="Slide Number Placeholder 3"/>
          <p:cNvSpPr>
            <a:spLocks noGrp="1"/>
          </p:cNvSpPr>
          <p:nvPr>
            <p:ph type="sldNum" sz="quarter" idx="12"/>
          </p:nvPr>
        </p:nvSpPr>
        <p:spPr/>
        <p:txBody>
          <a:bodyPr/>
          <a:lstStyle/>
          <a:p>
            <a:pPr>
              <a:defRPr/>
            </a:pPr>
            <a:fld id="{7DADD6C5-131A-4FD4-BDD2-E07159E12EA7}" type="slidenum">
              <a:rPr lang="hr-HR" smtClean="0"/>
              <a:pPr>
                <a:defRPr/>
              </a:pPr>
              <a:t>3</a:t>
            </a:fld>
            <a:endParaRPr lang="hr-HR"/>
          </a:p>
        </p:txBody>
      </p:sp>
    </p:spTree>
    <p:extLst>
      <p:ext uri="{BB962C8B-B14F-4D97-AF65-F5344CB8AC3E}">
        <p14:creationId xmlns:p14="http://schemas.microsoft.com/office/powerpoint/2010/main" val="418518103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hr-HR" dirty="0" smtClean="0"/>
              <a:t>Izrada rang - lista</a:t>
            </a:r>
            <a:endParaRPr lang="hr-HR" dirty="0"/>
          </a:p>
        </p:txBody>
      </p:sp>
      <p:sp>
        <p:nvSpPr>
          <p:cNvPr id="6" name="Text Placeholder 5"/>
          <p:cNvSpPr>
            <a:spLocks noGrp="1"/>
          </p:cNvSpPr>
          <p:nvPr>
            <p:ph type="body" idx="1"/>
          </p:nvPr>
        </p:nvSpPr>
        <p:spPr/>
        <p:txBody>
          <a:bodyPr/>
          <a:lstStyle/>
          <a:p>
            <a:endParaRPr lang="hr-HR" dirty="0"/>
          </a:p>
        </p:txBody>
      </p:sp>
      <p:sp>
        <p:nvSpPr>
          <p:cNvPr id="4" name="Slide Number Placeholder 3"/>
          <p:cNvSpPr>
            <a:spLocks noGrp="1"/>
          </p:cNvSpPr>
          <p:nvPr>
            <p:ph type="sldNum" sz="quarter" idx="12"/>
          </p:nvPr>
        </p:nvSpPr>
        <p:spPr/>
        <p:txBody>
          <a:bodyPr/>
          <a:lstStyle/>
          <a:p>
            <a:pPr>
              <a:defRPr/>
            </a:pPr>
            <a:fld id="{3B595ACF-15CC-4102-808E-2F78DFC12E83}" type="slidenum">
              <a:rPr lang="hr-HR" smtClean="0"/>
              <a:pPr>
                <a:defRPr/>
              </a:pPr>
              <a:t>4</a:t>
            </a:fld>
            <a:endParaRPr lang="hr-HR"/>
          </a:p>
        </p:txBody>
      </p:sp>
    </p:spTree>
    <p:extLst>
      <p:ext uri="{BB962C8B-B14F-4D97-AF65-F5344CB8AC3E}">
        <p14:creationId xmlns:p14="http://schemas.microsoft.com/office/powerpoint/2010/main" val="206940935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Ivan Horvat – lista prioriteta</a:t>
            </a:r>
            <a:endParaRPr lang="hr-HR" dirty="0"/>
          </a:p>
        </p:txBody>
      </p:sp>
      <p:sp>
        <p:nvSpPr>
          <p:cNvPr id="3" name="Content Placeholder 2"/>
          <p:cNvSpPr>
            <a:spLocks noGrp="1"/>
          </p:cNvSpPr>
          <p:nvPr>
            <p:ph idx="1"/>
          </p:nvPr>
        </p:nvSpPr>
        <p:spPr/>
        <p:txBody>
          <a:bodyPr/>
          <a:lstStyle/>
          <a:p>
            <a:endParaRPr lang="hr-HR"/>
          </a:p>
        </p:txBody>
      </p:sp>
      <p:sp>
        <p:nvSpPr>
          <p:cNvPr id="4" name="Slide Number Placeholder 3"/>
          <p:cNvSpPr>
            <a:spLocks noGrp="1"/>
          </p:cNvSpPr>
          <p:nvPr>
            <p:ph type="sldNum" sz="quarter" idx="12"/>
          </p:nvPr>
        </p:nvSpPr>
        <p:spPr/>
        <p:txBody>
          <a:bodyPr/>
          <a:lstStyle/>
          <a:p>
            <a:pPr>
              <a:defRPr/>
            </a:pPr>
            <a:fld id="{3B595ACF-15CC-4102-808E-2F78DFC12E83}" type="slidenum">
              <a:rPr lang="hr-HR" smtClean="0"/>
              <a:pPr>
                <a:defRPr/>
              </a:pPr>
              <a:t>5</a:t>
            </a:fld>
            <a:endParaRPr lang="hr-HR"/>
          </a:p>
        </p:txBody>
      </p:sp>
      <p:graphicFrame>
        <p:nvGraphicFramePr>
          <p:cNvPr id="5" name="Table 4"/>
          <p:cNvGraphicFramePr>
            <a:graphicFrameLocks noGrp="1"/>
          </p:cNvGraphicFramePr>
          <p:nvPr>
            <p:extLst>
              <p:ext uri="{D42A27DB-BD31-4B8C-83A1-F6EECF244321}">
                <p14:modId xmlns:p14="http://schemas.microsoft.com/office/powerpoint/2010/main" val="1713099680"/>
              </p:ext>
            </p:extLst>
          </p:nvPr>
        </p:nvGraphicFramePr>
        <p:xfrm>
          <a:off x="179512" y="1888629"/>
          <a:ext cx="8856984" cy="4627164"/>
        </p:xfrm>
        <a:graphic>
          <a:graphicData uri="http://schemas.openxmlformats.org/drawingml/2006/table">
            <a:tbl>
              <a:tblPr firstRow="1" bandRow="1">
                <a:tableStyleId>{5C22544A-7EE6-4342-B048-85BDC9FD1C3A}</a:tableStyleId>
              </a:tblPr>
              <a:tblGrid>
                <a:gridCol w="1008112"/>
                <a:gridCol w="7848872"/>
              </a:tblGrid>
              <a:tr h="771516">
                <a:tc>
                  <a:txBody>
                    <a:bodyPr/>
                    <a:lstStyle/>
                    <a:p>
                      <a:r>
                        <a:rPr lang="hr-HR" sz="2300" dirty="0" err="1" smtClean="0"/>
                        <a:t>Prio</a:t>
                      </a:r>
                      <a:r>
                        <a:rPr lang="hr-HR" sz="2300" dirty="0" smtClean="0"/>
                        <a:t>-</a:t>
                      </a:r>
                      <a:r>
                        <a:rPr lang="hr-HR" sz="2300" dirty="0" err="1" smtClean="0"/>
                        <a:t>ritet</a:t>
                      </a:r>
                      <a:endParaRPr lang="hr-HR" sz="2300" dirty="0"/>
                    </a:p>
                  </a:txBody>
                  <a:tcPr marL="71435" marR="71435" marT="42858" marB="42858"/>
                </a:tc>
                <a:tc>
                  <a:txBody>
                    <a:bodyPr/>
                    <a:lstStyle/>
                    <a:p>
                      <a:r>
                        <a:rPr lang="hr-HR" sz="2300" dirty="0" smtClean="0"/>
                        <a:t>Škola i program</a:t>
                      </a:r>
                      <a:endParaRPr lang="hr-HR" sz="2300" dirty="0"/>
                    </a:p>
                  </a:txBody>
                  <a:tcPr marL="71435" marR="71435" marT="42858" marB="42858"/>
                </a:tc>
              </a:tr>
              <a:tr h="428616">
                <a:tc>
                  <a:txBody>
                    <a:bodyPr/>
                    <a:lstStyle/>
                    <a:p>
                      <a:r>
                        <a:rPr lang="hr-HR" sz="2300" dirty="0" smtClean="0"/>
                        <a:t>1.</a:t>
                      </a:r>
                      <a:endParaRPr lang="hr-HR" sz="2300" dirty="0"/>
                    </a:p>
                  </a:txBody>
                  <a:tcPr marL="71435" marR="71435" marT="42858" marB="4285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r-HR" sz="2300" dirty="0" smtClean="0"/>
                        <a:t>I. gimnazija,</a:t>
                      </a:r>
                      <a:r>
                        <a:rPr lang="hr-HR" sz="2300" baseline="0" dirty="0" smtClean="0"/>
                        <a:t> opća gimnazija</a:t>
                      </a:r>
                      <a:endParaRPr lang="hr-HR" sz="2300" dirty="0"/>
                    </a:p>
                  </a:txBody>
                  <a:tcPr marL="71435" marR="71435" marT="42858" marB="42858"/>
                </a:tc>
              </a:tr>
              <a:tr h="428616">
                <a:tc>
                  <a:txBody>
                    <a:bodyPr/>
                    <a:lstStyle/>
                    <a:p>
                      <a:r>
                        <a:rPr lang="hr-HR" sz="2300" dirty="0" smtClean="0"/>
                        <a:t>2.</a:t>
                      </a:r>
                      <a:endParaRPr lang="hr-HR" sz="2300" dirty="0"/>
                    </a:p>
                  </a:txBody>
                  <a:tcPr marL="71435" marR="71435" marT="42858" marB="4285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r-HR" sz="2300" dirty="0" smtClean="0"/>
                        <a:t>II. gimnazija, opća gimnazija</a:t>
                      </a:r>
                    </a:p>
                  </a:txBody>
                  <a:tcPr marL="71435" marR="71435" marT="42858" marB="42858"/>
                </a:tc>
              </a:tr>
              <a:tr h="428616">
                <a:tc>
                  <a:txBody>
                    <a:bodyPr/>
                    <a:lstStyle/>
                    <a:p>
                      <a:r>
                        <a:rPr lang="hr-HR" sz="2300" dirty="0" smtClean="0"/>
                        <a:t>3.</a:t>
                      </a:r>
                      <a:endParaRPr lang="hr-HR" sz="2300" dirty="0"/>
                    </a:p>
                  </a:txBody>
                  <a:tcPr marL="71435" marR="71435" marT="42858" marB="4285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r-HR" sz="2300" dirty="0" smtClean="0"/>
                        <a:t>III.</a:t>
                      </a:r>
                      <a:r>
                        <a:rPr lang="hr-HR" sz="2300" baseline="0" dirty="0" smtClean="0"/>
                        <a:t> gimnazija, </a:t>
                      </a:r>
                      <a:r>
                        <a:rPr lang="hr-HR" sz="2300" dirty="0" smtClean="0"/>
                        <a:t>opća gimnazija</a:t>
                      </a:r>
                    </a:p>
                  </a:txBody>
                  <a:tcPr marL="71435" marR="71435" marT="42858" marB="42858"/>
                </a:tc>
              </a:tr>
              <a:tr h="428616">
                <a:tc>
                  <a:txBody>
                    <a:bodyPr/>
                    <a:lstStyle/>
                    <a:p>
                      <a:r>
                        <a:rPr lang="hr-HR" sz="2300" dirty="0" smtClean="0"/>
                        <a:t>4.</a:t>
                      </a:r>
                      <a:endParaRPr lang="hr-HR" sz="2300" dirty="0"/>
                    </a:p>
                  </a:txBody>
                  <a:tcPr marL="71435" marR="71435" marT="42858" marB="4285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r-HR" sz="2300" dirty="0" smtClean="0"/>
                        <a:t>I. gimnazija,</a:t>
                      </a:r>
                      <a:r>
                        <a:rPr lang="hr-HR" sz="2300" baseline="0" dirty="0" smtClean="0"/>
                        <a:t> prirodoslovno-matematička gimnazija</a:t>
                      </a:r>
                      <a:endParaRPr lang="hr-HR" sz="2300" dirty="0"/>
                    </a:p>
                  </a:txBody>
                  <a:tcPr marL="71435" marR="71435" marT="42858" marB="42858"/>
                </a:tc>
              </a:tr>
              <a:tr h="428616">
                <a:tc>
                  <a:txBody>
                    <a:bodyPr/>
                    <a:lstStyle/>
                    <a:p>
                      <a:r>
                        <a:rPr lang="hr-HR" sz="2300" dirty="0" smtClean="0"/>
                        <a:t>5.</a:t>
                      </a:r>
                      <a:endParaRPr lang="hr-HR" sz="2300" dirty="0"/>
                    </a:p>
                  </a:txBody>
                  <a:tcPr marL="71435" marR="71435" marT="42858" marB="4285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r-HR" sz="2300" dirty="0" smtClean="0"/>
                        <a:t>II. gimnazija,</a:t>
                      </a:r>
                      <a:r>
                        <a:rPr lang="hr-HR" sz="2300" baseline="0" dirty="0" smtClean="0"/>
                        <a:t> prirodoslovno-matematička gimnazija</a:t>
                      </a:r>
                      <a:endParaRPr lang="hr-HR" sz="2300" dirty="0" smtClean="0"/>
                    </a:p>
                  </a:txBody>
                  <a:tcPr marL="71435" marR="71435" marT="42858" marB="42858"/>
                </a:tc>
              </a:tr>
              <a:tr h="372635">
                <a:tc>
                  <a:txBody>
                    <a:bodyPr/>
                    <a:lstStyle/>
                    <a:p>
                      <a:r>
                        <a:rPr lang="hr-HR" sz="2300" dirty="0" smtClean="0"/>
                        <a:t>6.</a:t>
                      </a:r>
                      <a:endParaRPr lang="hr-HR" sz="2300" dirty="0"/>
                    </a:p>
                  </a:txBody>
                  <a:tcPr marL="71435" marR="71435" marT="42858" marB="4285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r-HR" sz="2300" dirty="0" smtClean="0"/>
                        <a:t>III.</a:t>
                      </a:r>
                      <a:r>
                        <a:rPr lang="hr-HR" sz="2300" baseline="0" dirty="0" smtClean="0"/>
                        <a:t> gimnazija</a:t>
                      </a:r>
                      <a:r>
                        <a:rPr lang="hr-HR" sz="2300" dirty="0" smtClean="0"/>
                        <a:t>,</a:t>
                      </a:r>
                      <a:r>
                        <a:rPr lang="hr-HR" sz="2300" baseline="0" dirty="0" smtClean="0"/>
                        <a:t> prirodoslovno-matematička gimnazija</a:t>
                      </a:r>
                      <a:endParaRPr lang="hr-HR" sz="2300" dirty="0" smtClean="0"/>
                    </a:p>
                  </a:txBody>
                  <a:tcPr marL="71435" marR="71435" marT="42858" marB="42858"/>
                </a:tc>
              </a:tr>
              <a:tr h="428616">
                <a:tc>
                  <a:txBody>
                    <a:bodyPr/>
                    <a:lstStyle/>
                    <a:p>
                      <a:r>
                        <a:rPr lang="hr-HR" sz="2300" dirty="0" smtClean="0"/>
                        <a:t>7.</a:t>
                      </a:r>
                      <a:endParaRPr lang="hr-HR" sz="2300" dirty="0"/>
                    </a:p>
                  </a:txBody>
                  <a:tcPr marL="71435" marR="71435" marT="42858" marB="4285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hr-HR" sz="2300" dirty="0" smtClean="0"/>
                        <a:t>….</a:t>
                      </a:r>
                      <a:endParaRPr lang="hr-HR" sz="2300" dirty="0"/>
                    </a:p>
                  </a:txBody>
                  <a:tcPr marL="71435" marR="71435" marT="42858" marB="42858"/>
                </a:tc>
              </a:tr>
              <a:tr h="428616">
                <a:tc>
                  <a:txBody>
                    <a:bodyPr/>
                    <a:lstStyle/>
                    <a:p>
                      <a:endParaRPr lang="hr-HR" sz="2300" dirty="0"/>
                    </a:p>
                  </a:txBody>
                  <a:tcPr marL="71435" marR="71435" marT="42858" marB="42858"/>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hr-HR" sz="2300" dirty="0"/>
                    </a:p>
                  </a:txBody>
                  <a:tcPr marL="71435" marR="71435" marT="42858" marB="42858"/>
                </a:tc>
              </a:tr>
            </a:tbl>
          </a:graphicData>
        </a:graphic>
      </p:graphicFrame>
    </p:spTree>
    <p:extLst>
      <p:ext uri="{BB962C8B-B14F-4D97-AF65-F5344CB8AC3E}">
        <p14:creationId xmlns:p14="http://schemas.microsoft.com/office/powerpoint/2010/main" val="316232337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18277" y="188640"/>
            <a:ext cx="8484212" cy="680294"/>
          </a:xfrm>
        </p:spPr>
        <p:txBody>
          <a:bodyPr/>
          <a:lstStyle/>
          <a:p>
            <a:pPr eaLnBrk="1" hangingPunct="1">
              <a:defRPr/>
            </a:pPr>
            <a:r>
              <a:rPr lang="hr-HR" dirty="0" smtClean="0">
                <a:cs typeface="+mj-cs"/>
                <a:sym typeface="Trebuchet MS" pitchFamily="1" charset="0"/>
              </a:rPr>
              <a:t>Plasmani po školama i programima</a:t>
            </a:r>
            <a:endParaRPr lang="hr-HR" dirty="0">
              <a:cs typeface="+mj-cs"/>
              <a:sym typeface="Trebuchet MS" pitchFamily="1" charset="0"/>
            </a:endParaRPr>
          </a:p>
        </p:txBody>
      </p:sp>
      <p:sp>
        <p:nvSpPr>
          <p:cNvPr id="4" name="Slide Number Placeholder 3"/>
          <p:cNvSpPr>
            <a:spLocks noGrp="1"/>
          </p:cNvSpPr>
          <p:nvPr>
            <p:ph type="sldNum" sz="quarter" idx="4294967295"/>
          </p:nvPr>
        </p:nvSpPr>
        <p:spPr/>
        <p:txBody>
          <a:bodyPr/>
          <a:lstStyle/>
          <a:p>
            <a:pPr>
              <a:defRPr/>
            </a:pPr>
            <a:fld id="{6C4BE68B-5E1F-43C9-A878-D3C12ED051CA}" type="slidenum">
              <a:rPr lang="en-US" smtClean="0"/>
              <a:pPr>
                <a:defRPr/>
              </a:pPr>
              <a:t>6</a:t>
            </a:fld>
            <a:endParaRPr lang="en-US"/>
          </a:p>
        </p:txBody>
      </p:sp>
      <p:graphicFrame>
        <p:nvGraphicFramePr>
          <p:cNvPr id="9" name="Table 8"/>
          <p:cNvGraphicFramePr>
            <a:graphicFrameLocks noGrp="1"/>
          </p:cNvGraphicFramePr>
          <p:nvPr>
            <p:extLst>
              <p:ext uri="{D42A27DB-BD31-4B8C-83A1-F6EECF244321}">
                <p14:modId xmlns:p14="http://schemas.microsoft.com/office/powerpoint/2010/main" val="2013551355"/>
              </p:ext>
            </p:extLst>
          </p:nvPr>
        </p:nvGraphicFramePr>
        <p:xfrm>
          <a:off x="3064536" y="1821656"/>
          <a:ext cx="2623024" cy="4776110"/>
        </p:xfrm>
        <a:graphic>
          <a:graphicData uri="http://schemas.openxmlformats.org/drawingml/2006/table">
            <a:tbl>
              <a:tblPr firstRow="1" bandRow="1">
                <a:tableStyleId>{073A0DAA-6AF3-43AB-8588-CEC1D06C72B9}</a:tableStyleId>
              </a:tblPr>
              <a:tblGrid>
                <a:gridCol w="837135"/>
                <a:gridCol w="1004563"/>
                <a:gridCol w="781326"/>
              </a:tblGrid>
              <a:tr h="600081">
                <a:tc>
                  <a:txBody>
                    <a:bodyPr/>
                    <a:lstStyle/>
                    <a:p>
                      <a:r>
                        <a:rPr lang="hr-HR" sz="1700" dirty="0" smtClean="0"/>
                        <a:t>Plasman</a:t>
                      </a:r>
                      <a:endParaRPr lang="hr-HR" sz="1700" dirty="0"/>
                    </a:p>
                  </a:txBody>
                  <a:tcPr marL="71435" marR="71435" marT="42865" marB="42865"/>
                </a:tc>
                <a:tc>
                  <a:txBody>
                    <a:bodyPr/>
                    <a:lstStyle/>
                    <a:p>
                      <a:r>
                        <a:rPr lang="hr-HR" sz="1700" dirty="0" err="1" smtClean="0"/>
                        <a:t>Br.prijave</a:t>
                      </a:r>
                      <a:endParaRPr lang="hr-HR" sz="1700" dirty="0"/>
                    </a:p>
                  </a:txBody>
                  <a:tcPr marL="71435" marR="71435" marT="42865" marB="42865"/>
                </a:tc>
                <a:tc>
                  <a:txBody>
                    <a:bodyPr/>
                    <a:lstStyle/>
                    <a:p>
                      <a:r>
                        <a:rPr lang="hr-HR" sz="1700" dirty="0" smtClean="0"/>
                        <a:t>Bodova</a:t>
                      </a:r>
                      <a:endParaRPr lang="hr-HR" sz="1700" dirty="0"/>
                    </a:p>
                  </a:txBody>
                  <a:tcPr marL="71435" marR="71435" marT="42865" marB="42865"/>
                </a:tc>
              </a:tr>
              <a:tr h="347685">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r>
              <a:tr h="347685">
                <a:tc>
                  <a:txBody>
                    <a:bodyPr/>
                    <a:lstStyle/>
                    <a:p>
                      <a:r>
                        <a:rPr lang="hr-HR" sz="1700" dirty="0" smtClean="0"/>
                        <a:t>107.</a:t>
                      </a:r>
                      <a:endParaRPr lang="hr-HR" sz="1700" dirty="0"/>
                    </a:p>
                  </a:txBody>
                  <a:tcPr marL="71435" marR="71435" marT="42865" marB="42865"/>
                </a:tc>
                <a:tc>
                  <a:txBody>
                    <a:bodyPr/>
                    <a:lstStyle/>
                    <a:p>
                      <a:r>
                        <a:rPr lang="hr-HR" sz="1700" dirty="0" smtClean="0"/>
                        <a:t>2088</a:t>
                      </a:r>
                      <a:endParaRPr lang="hr-HR" sz="1700" dirty="0"/>
                    </a:p>
                  </a:txBody>
                  <a:tcPr marL="71435" marR="71435" marT="42865" marB="42865"/>
                </a:tc>
                <a:tc>
                  <a:txBody>
                    <a:bodyPr/>
                    <a:lstStyle/>
                    <a:p>
                      <a:r>
                        <a:rPr lang="hr-HR" sz="1700" dirty="0" smtClean="0"/>
                        <a:t>57,30</a:t>
                      </a:r>
                    </a:p>
                  </a:txBody>
                  <a:tcPr marL="71435" marR="71435" marT="42865" marB="42865"/>
                </a:tc>
              </a:tr>
              <a:tr h="347685">
                <a:tc>
                  <a:txBody>
                    <a:bodyPr/>
                    <a:lstStyle/>
                    <a:p>
                      <a:r>
                        <a:rPr lang="hr-HR" sz="1700" dirty="0" smtClean="0"/>
                        <a:t>108.</a:t>
                      </a:r>
                      <a:endParaRPr lang="hr-HR" sz="1700" dirty="0"/>
                    </a:p>
                  </a:txBody>
                  <a:tcPr marL="71435" marR="71435" marT="42865" marB="42865"/>
                </a:tc>
                <a:tc>
                  <a:txBody>
                    <a:bodyPr/>
                    <a:lstStyle/>
                    <a:p>
                      <a:r>
                        <a:rPr lang="hr-HR" sz="1700" dirty="0" smtClean="0"/>
                        <a:t>8095</a:t>
                      </a:r>
                      <a:endParaRPr lang="hr-HR" sz="1700" dirty="0"/>
                    </a:p>
                  </a:txBody>
                  <a:tcPr marL="71435" marR="71435" marT="42865" marB="42865"/>
                </a:tc>
                <a:tc>
                  <a:txBody>
                    <a:bodyPr/>
                    <a:lstStyle/>
                    <a:p>
                      <a:r>
                        <a:rPr lang="hr-HR" sz="1700" dirty="0" smtClean="0"/>
                        <a:t>57,15</a:t>
                      </a:r>
                    </a:p>
                  </a:txBody>
                  <a:tcPr marL="71435" marR="71435" marT="42865" marB="42865"/>
                </a:tc>
              </a:tr>
              <a:tr h="347685">
                <a:tc>
                  <a:txBody>
                    <a:bodyPr/>
                    <a:lstStyle/>
                    <a:p>
                      <a:r>
                        <a:rPr lang="hr-HR" sz="1700" b="1" i="1" dirty="0" smtClean="0"/>
                        <a:t>109.</a:t>
                      </a:r>
                      <a:endParaRPr lang="hr-HR" sz="1700" b="1" i="1" dirty="0"/>
                    </a:p>
                  </a:txBody>
                  <a:tcPr marL="71435" marR="71435" marT="42865" marB="42865">
                    <a:solidFill>
                      <a:srgbClr val="92D050"/>
                    </a:solidFill>
                  </a:tcPr>
                </a:tc>
                <a:tc>
                  <a:txBody>
                    <a:bodyPr/>
                    <a:lstStyle/>
                    <a:p>
                      <a:r>
                        <a:rPr lang="hr-HR" sz="1700" b="1" i="1" dirty="0" smtClean="0"/>
                        <a:t>1024</a:t>
                      </a:r>
                      <a:endParaRPr lang="hr-HR" sz="1700" b="1" i="1" dirty="0"/>
                    </a:p>
                  </a:txBody>
                  <a:tcPr marL="71435" marR="71435" marT="42865" marB="42865">
                    <a:solidFill>
                      <a:srgbClr val="92D050"/>
                    </a:solidFill>
                  </a:tcPr>
                </a:tc>
                <a:tc>
                  <a:txBody>
                    <a:bodyPr/>
                    <a:lstStyle/>
                    <a:p>
                      <a:r>
                        <a:rPr lang="hr-HR" sz="1700" b="1" i="1" dirty="0" smtClean="0"/>
                        <a:t>56,5</a:t>
                      </a:r>
                      <a:endParaRPr lang="hr-HR" sz="1700" b="1" i="1" dirty="0"/>
                    </a:p>
                  </a:txBody>
                  <a:tcPr marL="71435" marR="71435" marT="42865" marB="42865">
                    <a:solidFill>
                      <a:srgbClr val="92D050"/>
                    </a:solidFill>
                  </a:tcPr>
                </a:tc>
              </a:tr>
              <a:tr h="347685">
                <a:tc>
                  <a:txBody>
                    <a:bodyPr/>
                    <a:lstStyle/>
                    <a:p>
                      <a:r>
                        <a:rPr lang="hr-HR" sz="1700" dirty="0" smtClean="0"/>
                        <a:t>110.</a:t>
                      </a:r>
                      <a:endParaRPr lang="hr-HR" sz="1700" dirty="0"/>
                    </a:p>
                  </a:txBody>
                  <a:tcPr marL="71435" marR="71435" marT="42865" marB="42865"/>
                </a:tc>
                <a:tc>
                  <a:txBody>
                    <a:bodyPr/>
                    <a:lstStyle/>
                    <a:p>
                      <a:r>
                        <a:rPr lang="hr-HR" sz="1700" dirty="0" smtClean="0"/>
                        <a:t>10926</a:t>
                      </a:r>
                      <a:endParaRPr lang="hr-HR" sz="1700" dirty="0"/>
                    </a:p>
                  </a:txBody>
                  <a:tcPr marL="71435" marR="71435" marT="42865" marB="42865"/>
                </a:tc>
                <a:tc>
                  <a:txBody>
                    <a:bodyPr/>
                    <a:lstStyle/>
                    <a:p>
                      <a:r>
                        <a:rPr lang="hr-HR" sz="1700" dirty="0" smtClean="0"/>
                        <a:t>56,43</a:t>
                      </a:r>
                      <a:endParaRPr lang="hr-HR" sz="1700" dirty="0"/>
                    </a:p>
                  </a:txBody>
                  <a:tcPr marL="71435" marR="71435" marT="42865" marB="42865"/>
                </a:tc>
              </a:tr>
              <a:tr h="347685">
                <a:tc>
                  <a:txBody>
                    <a:bodyPr/>
                    <a:lstStyle/>
                    <a:p>
                      <a:r>
                        <a:rPr lang="hr-HR" sz="1700" dirty="0" smtClean="0"/>
                        <a:t>111.</a:t>
                      </a:r>
                      <a:endParaRPr lang="hr-HR" sz="1700" dirty="0"/>
                    </a:p>
                  </a:txBody>
                  <a:tcPr marL="71435" marR="71435" marT="42865" marB="42865"/>
                </a:tc>
                <a:tc>
                  <a:txBody>
                    <a:bodyPr/>
                    <a:lstStyle/>
                    <a:p>
                      <a:r>
                        <a:rPr lang="hr-HR" sz="1700" dirty="0" smtClean="0"/>
                        <a:t>21955</a:t>
                      </a:r>
                      <a:endParaRPr lang="hr-HR" sz="1700" dirty="0"/>
                    </a:p>
                  </a:txBody>
                  <a:tcPr marL="71435" marR="71435" marT="42865" marB="42865"/>
                </a:tc>
                <a:tc>
                  <a:txBody>
                    <a:bodyPr/>
                    <a:lstStyle/>
                    <a:p>
                      <a:r>
                        <a:rPr lang="hr-HR" sz="1700" dirty="0" smtClean="0"/>
                        <a:t>56,27</a:t>
                      </a:r>
                      <a:endParaRPr lang="hr-HR" sz="1700" dirty="0"/>
                    </a:p>
                  </a:txBody>
                  <a:tcPr marL="71435" marR="71435" marT="42865" marB="42865"/>
                </a:tc>
              </a:tr>
              <a:tr h="347685">
                <a:tc>
                  <a:txBody>
                    <a:bodyPr/>
                    <a:lstStyle/>
                    <a:p>
                      <a:r>
                        <a:rPr lang="hr-HR" sz="1700" dirty="0" smtClean="0"/>
                        <a:t>112.</a:t>
                      </a:r>
                      <a:endParaRPr lang="hr-HR" sz="1700" dirty="0"/>
                    </a:p>
                  </a:txBody>
                  <a:tcPr marL="71435" marR="71435" marT="42865" marB="42865"/>
                </a:tc>
                <a:tc>
                  <a:txBody>
                    <a:bodyPr/>
                    <a:lstStyle/>
                    <a:p>
                      <a:r>
                        <a:rPr lang="hr-HR" sz="1700" dirty="0" smtClean="0"/>
                        <a:t>345</a:t>
                      </a:r>
                      <a:endParaRPr lang="hr-HR" sz="1700" dirty="0"/>
                    </a:p>
                  </a:txBody>
                  <a:tcPr marL="71435" marR="71435" marT="42865" marB="42865"/>
                </a:tc>
                <a:tc>
                  <a:txBody>
                    <a:bodyPr/>
                    <a:lstStyle/>
                    <a:p>
                      <a:r>
                        <a:rPr lang="hr-HR" sz="1700" dirty="0" smtClean="0"/>
                        <a:t>55,16</a:t>
                      </a:r>
                      <a:endParaRPr lang="hr-HR" sz="1700" dirty="0"/>
                    </a:p>
                  </a:txBody>
                  <a:tcPr marL="71435" marR="71435" marT="42865" marB="42865"/>
                </a:tc>
              </a:tr>
              <a:tr h="347685">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r>
              <a:tr h="347685">
                <a:tc>
                  <a:txBody>
                    <a:bodyPr/>
                    <a:lstStyle/>
                    <a:p>
                      <a:r>
                        <a:rPr lang="hr-HR" sz="1700" dirty="0" smtClean="0"/>
                        <a:t>150.</a:t>
                      </a:r>
                      <a:endParaRPr lang="hr-HR" sz="1700" dirty="0"/>
                    </a:p>
                  </a:txBody>
                  <a:tcPr marL="71435" marR="71435" marT="42865" marB="42865">
                    <a:lnB w="12700" cap="flat" cmpd="sng" algn="ctr">
                      <a:solidFill>
                        <a:schemeClr val="tx1"/>
                      </a:solidFill>
                      <a:prstDash val="solid"/>
                      <a:round/>
                      <a:headEnd type="none" w="med" len="med"/>
                      <a:tailEnd type="none" w="med" len="med"/>
                    </a:lnB>
                  </a:tcPr>
                </a:tc>
                <a:tc>
                  <a:txBody>
                    <a:bodyPr/>
                    <a:lstStyle/>
                    <a:p>
                      <a:r>
                        <a:rPr lang="hr-HR" sz="1700" dirty="0" smtClean="0"/>
                        <a:t>23844</a:t>
                      </a:r>
                      <a:endParaRPr lang="hr-HR" sz="1700" dirty="0"/>
                    </a:p>
                  </a:txBody>
                  <a:tcPr marL="71435" marR="71435" marT="42865" marB="42865">
                    <a:lnB w="12700" cap="flat" cmpd="sng" algn="ctr">
                      <a:solidFill>
                        <a:schemeClr val="tx1"/>
                      </a:solidFill>
                      <a:prstDash val="solid"/>
                      <a:round/>
                      <a:headEnd type="none" w="med" len="med"/>
                      <a:tailEnd type="none" w="med" len="med"/>
                    </a:lnB>
                  </a:tcPr>
                </a:tc>
                <a:tc>
                  <a:txBody>
                    <a:bodyPr/>
                    <a:lstStyle/>
                    <a:p>
                      <a:r>
                        <a:rPr lang="hr-HR" sz="1700" dirty="0" smtClean="0"/>
                        <a:t>51,12</a:t>
                      </a:r>
                      <a:endParaRPr lang="hr-HR" sz="1700" dirty="0"/>
                    </a:p>
                  </a:txBody>
                  <a:tcPr marL="71435" marR="71435" marT="42865" marB="42865">
                    <a:lnB w="12700" cap="flat" cmpd="sng" algn="ctr">
                      <a:solidFill>
                        <a:schemeClr val="tx1"/>
                      </a:solidFill>
                      <a:prstDash val="solid"/>
                      <a:round/>
                      <a:headEnd type="none" w="med" len="med"/>
                      <a:tailEnd type="none" w="med" len="med"/>
                    </a:lnB>
                  </a:tcPr>
                </a:tc>
              </a:tr>
              <a:tr h="347685">
                <a:tc>
                  <a:txBody>
                    <a:bodyPr/>
                    <a:lstStyle/>
                    <a:p>
                      <a:r>
                        <a:rPr lang="hr-HR" sz="1700" dirty="0" smtClean="0"/>
                        <a:t>151.</a:t>
                      </a:r>
                      <a:endParaRPr lang="hr-HR" sz="1700" dirty="0"/>
                    </a:p>
                  </a:txBody>
                  <a:tcPr marL="71435" marR="71435" marT="42865" marB="42865">
                    <a:lnT w="12700" cap="flat" cmpd="sng" algn="ctr">
                      <a:solidFill>
                        <a:schemeClr val="tx1"/>
                      </a:solidFill>
                      <a:prstDash val="solid"/>
                      <a:round/>
                      <a:headEnd type="none" w="med" len="med"/>
                      <a:tailEnd type="none" w="med" len="med"/>
                    </a:lnT>
                  </a:tcPr>
                </a:tc>
                <a:tc>
                  <a:txBody>
                    <a:bodyPr/>
                    <a:lstStyle/>
                    <a:p>
                      <a:r>
                        <a:rPr lang="hr-HR" sz="1700" dirty="0" smtClean="0"/>
                        <a:t>12122</a:t>
                      </a:r>
                      <a:endParaRPr lang="hr-HR" sz="1700" dirty="0"/>
                    </a:p>
                  </a:txBody>
                  <a:tcPr marL="71435" marR="71435" marT="42865" marB="42865">
                    <a:lnT w="12700" cap="flat" cmpd="sng" algn="ctr">
                      <a:solidFill>
                        <a:schemeClr val="tx1"/>
                      </a:solidFill>
                      <a:prstDash val="solid"/>
                      <a:round/>
                      <a:headEnd type="none" w="med" len="med"/>
                      <a:tailEnd type="none" w="med" len="med"/>
                    </a:lnT>
                  </a:tcPr>
                </a:tc>
                <a:tc>
                  <a:txBody>
                    <a:bodyPr/>
                    <a:lstStyle/>
                    <a:p>
                      <a:r>
                        <a:rPr lang="hr-HR" sz="1700" dirty="0" smtClean="0"/>
                        <a:t>51,05</a:t>
                      </a:r>
                      <a:endParaRPr lang="hr-HR" sz="1700" dirty="0"/>
                    </a:p>
                  </a:txBody>
                  <a:tcPr marL="71435" marR="71435" marT="42865" marB="42865">
                    <a:lnT w="12700" cap="flat" cmpd="sng" algn="ctr">
                      <a:solidFill>
                        <a:schemeClr val="tx1"/>
                      </a:solidFill>
                      <a:prstDash val="solid"/>
                      <a:round/>
                      <a:headEnd type="none" w="med" len="med"/>
                      <a:tailEnd type="none" w="med" len="med"/>
                    </a:lnT>
                  </a:tcPr>
                </a:tc>
              </a:tr>
              <a:tr h="347685">
                <a:tc>
                  <a:txBody>
                    <a:bodyPr/>
                    <a:lstStyle/>
                    <a:p>
                      <a:r>
                        <a:rPr lang="hr-HR" sz="1700" dirty="0" smtClean="0"/>
                        <a:t>152.</a:t>
                      </a:r>
                      <a:endParaRPr lang="hr-HR" sz="1700" dirty="0"/>
                    </a:p>
                  </a:txBody>
                  <a:tcPr marL="71435" marR="71435" marT="42865" marB="42865"/>
                </a:tc>
                <a:tc>
                  <a:txBody>
                    <a:bodyPr/>
                    <a:lstStyle/>
                    <a:p>
                      <a:r>
                        <a:rPr lang="hr-HR" sz="1700" dirty="0" smtClean="0"/>
                        <a:t>2345</a:t>
                      </a:r>
                      <a:endParaRPr lang="hr-HR" sz="1700" dirty="0"/>
                    </a:p>
                  </a:txBody>
                  <a:tcPr marL="71435" marR="71435" marT="42865" marB="42865"/>
                </a:tc>
                <a:tc>
                  <a:txBody>
                    <a:bodyPr/>
                    <a:lstStyle/>
                    <a:p>
                      <a:r>
                        <a:rPr lang="hr-HR" sz="1700" dirty="0" smtClean="0"/>
                        <a:t>50,88</a:t>
                      </a:r>
                      <a:endParaRPr lang="hr-HR" sz="1700" dirty="0"/>
                    </a:p>
                  </a:txBody>
                  <a:tcPr marL="71435" marR="71435" marT="42865" marB="42865"/>
                </a:tc>
              </a:tr>
              <a:tr h="347685">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3166879849"/>
              </p:ext>
            </p:extLst>
          </p:nvPr>
        </p:nvGraphicFramePr>
        <p:xfrm>
          <a:off x="5967846" y="1821656"/>
          <a:ext cx="2623025" cy="4776110"/>
        </p:xfrm>
        <a:graphic>
          <a:graphicData uri="http://schemas.openxmlformats.org/drawingml/2006/table">
            <a:tbl>
              <a:tblPr firstRow="1" bandRow="1">
                <a:tableStyleId>{073A0DAA-6AF3-43AB-8588-CEC1D06C72B9}</a:tableStyleId>
              </a:tblPr>
              <a:tblGrid>
                <a:gridCol w="837136"/>
                <a:gridCol w="1004563"/>
                <a:gridCol w="781326"/>
              </a:tblGrid>
              <a:tr h="600081">
                <a:tc>
                  <a:txBody>
                    <a:bodyPr/>
                    <a:lstStyle/>
                    <a:p>
                      <a:r>
                        <a:rPr lang="hr-HR" sz="1700" dirty="0" smtClean="0"/>
                        <a:t>Plasman</a:t>
                      </a:r>
                      <a:endParaRPr lang="hr-HR" sz="1700" dirty="0"/>
                    </a:p>
                  </a:txBody>
                  <a:tcPr marL="71435" marR="71435" marT="42865" marB="42865"/>
                </a:tc>
                <a:tc>
                  <a:txBody>
                    <a:bodyPr/>
                    <a:lstStyle/>
                    <a:p>
                      <a:r>
                        <a:rPr lang="hr-HR" sz="1700" dirty="0" err="1" smtClean="0"/>
                        <a:t>Br.prijave</a:t>
                      </a:r>
                      <a:endParaRPr lang="hr-HR" sz="1700" dirty="0"/>
                    </a:p>
                  </a:txBody>
                  <a:tcPr marL="71435" marR="71435" marT="42865" marB="42865"/>
                </a:tc>
                <a:tc>
                  <a:txBody>
                    <a:bodyPr/>
                    <a:lstStyle/>
                    <a:p>
                      <a:r>
                        <a:rPr lang="hr-HR" sz="1700" dirty="0" smtClean="0"/>
                        <a:t>Bodova</a:t>
                      </a:r>
                      <a:endParaRPr lang="hr-HR" sz="1700" dirty="0"/>
                    </a:p>
                  </a:txBody>
                  <a:tcPr marL="71435" marR="71435" marT="42865" marB="42865"/>
                </a:tc>
              </a:tr>
              <a:tr h="347685">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r>
              <a:tr h="347685">
                <a:tc>
                  <a:txBody>
                    <a:bodyPr/>
                    <a:lstStyle/>
                    <a:p>
                      <a:r>
                        <a:rPr lang="hr-HR" sz="1700" dirty="0" smtClean="0"/>
                        <a:t>105.</a:t>
                      </a:r>
                      <a:endParaRPr lang="hr-HR" sz="1700" dirty="0"/>
                    </a:p>
                  </a:txBody>
                  <a:tcPr marL="71435" marR="71435" marT="42865" marB="42865"/>
                </a:tc>
                <a:tc>
                  <a:txBody>
                    <a:bodyPr/>
                    <a:lstStyle/>
                    <a:p>
                      <a:r>
                        <a:rPr lang="hr-HR" sz="1700" dirty="0" smtClean="0"/>
                        <a:t>26374</a:t>
                      </a:r>
                      <a:endParaRPr lang="hr-HR" sz="1700" dirty="0"/>
                    </a:p>
                  </a:txBody>
                  <a:tcPr marL="71435" marR="71435" marT="42865" marB="42865"/>
                </a:tc>
                <a:tc>
                  <a:txBody>
                    <a:bodyPr/>
                    <a:lstStyle/>
                    <a:p>
                      <a:r>
                        <a:rPr lang="hr-HR" sz="1700" dirty="0" smtClean="0"/>
                        <a:t>57,63</a:t>
                      </a:r>
                    </a:p>
                  </a:txBody>
                  <a:tcPr marL="71435" marR="71435" marT="42865" marB="42865"/>
                </a:tc>
              </a:tr>
              <a:tr h="347685">
                <a:tc>
                  <a:txBody>
                    <a:bodyPr/>
                    <a:lstStyle/>
                    <a:p>
                      <a:r>
                        <a:rPr lang="hr-HR" sz="1700" dirty="0" smtClean="0"/>
                        <a:t>106.</a:t>
                      </a:r>
                      <a:endParaRPr lang="hr-HR" sz="1700" dirty="0"/>
                    </a:p>
                  </a:txBody>
                  <a:tcPr marL="71435" marR="71435" marT="42865" marB="42865"/>
                </a:tc>
                <a:tc>
                  <a:txBody>
                    <a:bodyPr/>
                    <a:lstStyle/>
                    <a:p>
                      <a:r>
                        <a:rPr lang="hr-HR" sz="1700" dirty="0" smtClean="0"/>
                        <a:t>2546</a:t>
                      </a:r>
                      <a:endParaRPr lang="hr-HR" sz="1700" dirty="0"/>
                    </a:p>
                  </a:txBody>
                  <a:tcPr marL="71435" marR="71435" marT="42865" marB="42865"/>
                </a:tc>
                <a:tc>
                  <a:txBody>
                    <a:bodyPr/>
                    <a:lstStyle/>
                    <a:p>
                      <a:r>
                        <a:rPr lang="hr-HR" sz="1700" dirty="0" smtClean="0"/>
                        <a:t>56,26</a:t>
                      </a:r>
                    </a:p>
                  </a:txBody>
                  <a:tcPr marL="71435" marR="71435" marT="42865" marB="42865"/>
                </a:tc>
              </a:tr>
              <a:tr h="347685">
                <a:tc>
                  <a:txBody>
                    <a:bodyPr/>
                    <a:lstStyle/>
                    <a:p>
                      <a:r>
                        <a:rPr lang="hr-HR" sz="1700" b="1" i="1" dirty="0" smtClean="0"/>
                        <a:t>107.</a:t>
                      </a:r>
                      <a:endParaRPr lang="hr-HR" sz="1700" b="1" i="1" dirty="0"/>
                    </a:p>
                  </a:txBody>
                  <a:tcPr marL="71435" marR="71435" marT="42865" marB="42865">
                    <a:solidFill>
                      <a:srgbClr val="92D050"/>
                    </a:solidFill>
                  </a:tcPr>
                </a:tc>
                <a:tc>
                  <a:txBody>
                    <a:bodyPr/>
                    <a:lstStyle/>
                    <a:p>
                      <a:r>
                        <a:rPr lang="hr-HR" sz="1700" b="1" i="1" dirty="0" smtClean="0"/>
                        <a:t>1024</a:t>
                      </a:r>
                      <a:endParaRPr lang="hr-HR" sz="1700" b="1" i="1" dirty="0"/>
                    </a:p>
                  </a:txBody>
                  <a:tcPr marL="71435" marR="71435" marT="42865" marB="42865">
                    <a:solidFill>
                      <a:srgbClr val="92D050"/>
                    </a:solidFill>
                  </a:tcPr>
                </a:tc>
                <a:tc>
                  <a:txBody>
                    <a:bodyPr/>
                    <a:lstStyle/>
                    <a:p>
                      <a:r>
                        <a:rPr lang="hr-HR" sz="1700" b="1" i="1" dirty="0" smtClean="0"/>
                        <a:t>55,7</a:t>
                      </a:r>
                      <a:endParaRPr lang="hr-HR" sz="1700" b="1" i="1" dirty="0"/>
                    </a:p>
                  </a:txBody>
                  <a:tcPr marL="71435" marR="71435" marT="42865" marB="42865">
                    <a:solidFill>
                      <a:srgbClr val="92D050"/>
                    </a:solidFill>
                  </a:tcPr>
                </a:tc>
              </a:tr>
              <a:tr h="347685">
                <a:tc>
                  <a:txBody>
                    <a:bodyPr/>
                    <a:lstStyle/>
                    <a:p>
                      <a:r>
                        <a:rPr lang="hr-HR" sz="1700" dirty="0" smtClean="0"/>
                        <a:t>108.</a:t>
                      </a:r>
                      <a:endParaRPr lang="hr-HR" sz="1700" dirty="0"/>
                    </a:p>
                  </a:txBody>
                  <a:tcPr marL="71435" marR="71435" marT="42865" marB="42865"/>
                </a:tc>
                <a:tc>
                  <a:txBody>
                    <a:bodyPr/>
                    <a:lstStyle/>
                    <a:p>
                      <a:r>
                        <a:rPr lang="hr-HR" sz="1700" dirty="0" smtClean="0"/>
                        <a:t>22456</a:t>
                      </a:r>
                      <a:endParaRPr lang="hr-HR" sz="1700" dirty="0"/>
                    </a:p>
                  </a:txBody>
                  <a:tcPr marL="71435" marR="71435" marT="42865" marB="42865"/>
                </a:tc>
                <a:tc>
                  <a:txBody>
                    <a:bodyPr/>
                    <a:lstStyle/>
                    <a:p>
                      <a:r>
                        <a:rPr lang="hr-HR" sz="1700" dirty="0" smtClean="0"/>
                        <a:t>55,49</a:t>
                      </a:r>
                      <a:endParaRPr lang="hr-HR" sz="1700" dirty="0"/>
                    </a:p>
                  </a:txBody>
                  <a:tcPr marL="71435" marR="71435" marT="42865" marB="42865"/>
                </a:tc>
              </a:tr>
              <a:tr h="347685">
                <a:tc>
                  <a:txBody>
                    <a:bodyPr/>
                    <a:lstStyle/>
                    <a:p>
                      <a:r>
                        <a:rPr lang="hr-HR" sz="1700" dirty="0" smtClean="0"/>
                        <a:t>109.</a:t>
                      </a:r>
                      <a:endParaRPr lang="hr-HR" sz="1700" dirty="0"/>
                    </a:p>
                  </a:txBody>
                  <a:tcPr marL="71435" marR="71435" marT="42865" marB="42865"/>
                </a:tc>
                <a:tc>
                  <a:txBody>
                    <a:bodyPr/>
                    <a:lstStyle/>
                    <a:p>
                      <a:r>
                        <a:rPr lang="hr-HR" sz="1700" dirty="0" smtClean="0"/>
                        <a:t>33221</a:t>
                      </a:r>
                      <a:endParaRPr lang="hr-HR" sz="1700" dirty="0"/>
                    </a:p>
                  </a:txBody>
                  <a:tcPr marL="71435" marR="71435" marT="42865" marB="42865"/>
                </a:tc>
                <a:tc>
                  <a:txBody>
                    <a:bodyPr/>
                    <a:lstStyle/>
                    <a:p>
                      <a:r>
                        <a:rPr lang="hr-HR" sz="1700" dirty="0" smtClean="0"/>
                        <a:t>55,18</a:t>
                      </a:r>
                      <a:endParaRPr lang="hr-HR" sz="1700" dirty="0"/>
                    </a:p>
                  </a:txBody>
                  <a:tcPr marL="71435" marR="71435" marT="42865" marB="42865"/>
                </a:tc>
              </a:tr>
              <a:tr h="347685">
                <a:tc>
                  <a:txBody>
                    <a:bodyPr/>
                    <a:lstStyle/>
                    <a:p>
                      <a:r>
                        <a:rPr lang="hr-HR" sz="1700" dirty="0" smtClean="0"/>
                        <a:t>110.</a:t>
                      </a:r>
                      <a:endParaRPr lang="hr-HR" sz="1700" dirty="0"/>
                    </a:p>
                  </a:txBody>
                  <a:tcPr marL="71435" marR="71435" marT="42865" marB="42865"/>
                </a:tc>
                <a:tc>
                  <a:txBody>
                    <a:bodyPr/>
                    <a:lstStyle/>
                    <a:p>
                      <a:r>
                        <a:rPr lang="hr-HR" sz="1700" dirty="0" smtClean="0"/>
                        <a:t>3456</a:t>
                      </a:r>
                      <a:endParaRPr lang="hr-HR" sz="1700" dirty="0"/>
                    </a:p>
                  </a:txBody>
                  <a:tcPr marL="71435" marR="71435" marT="42865" marB="42865"/>
                </a:tc>
                <a:tc>
                  <a:txBody>
                    <a:bodyPr/>
                    <a:lstStyle/>
                    <a:p>
                      <a:r>
                        <a:rPr lang="hr-HR" sz="1700" dirty="0" smtClean="0"/>
                        <a:t>55,05</a:t>
                      </a:r>
                      <a:endParaRPr lang="hr-HR" sz="1700" dirty="0"/>
                    </a:p>
                  </a:txBody>
                  <a:tcPr marL="71435" marR="71435" marT="42865" marB="42865"/>
                </a:tc>
              </a:tr>
              <a:tr h="347685">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r>
              <a:tr h="347685">
                <a:tc>
                  <a:txBody>
                    <a:bodyPr/>
                    <a:lstStyle/>
                    <a:p>
                      <a:r>
                        <a:rPr lang="hr-HR" sz="1700" dirty="0" smtClean="0"/>
                        <a:t>200.</a:t>
                      </a:r>
                      <a:endParaRPr lang="hr-HR" sz="1700" dirty="0"/>
                    </a:p>
                  </a:txBody>
                  <a:tcPr marL="71435" marR="71435" marT="42865" marB="42865">
                    <a:lnB w="12700" cap="flat" cmpd="sng" algn="ctr">
                      <a:solidFill>
                        <a:schemeClr val="tx1"/>
                      </a:solidFill>
                      <a:prstDash val="solid"/>
                      <a:round/>
                      <a:headEnd type="none" w="med" len="med"/>
                      <a:tailEnd type="none" w="med" len="med"/>
                    </a:lnB>
                  </a:tcPr>
                </a:tc>
                <a:tc>
                  <a:txBody>
                    <a:bodyPr/>
                    <a:lstStyle/>
                    <a:p>
                      <a:r>
                        <a:rPr lang="hr-HR" sz="1700" dirty="0" smtClean="0"/>
                        <a:t>12345</a:t>
                      </a:r>
                      <a:endParaRPr lang="hr-HR" sz="1700" dirty="0"/>
                    </a:p>
                  </a:txBody>
                  <a:tcPr marL="71435" marR="71435" marT="42865" marB="42865">
                    <a:lnB w="12700" cap="flat" cmpd="sng" algn="ctr">
                      <a:solidFill>
                        <a:schemeClr val="tx1"/>
                      </a:solidFill>
                      <a:prstDash val="solid"/>
                      <a:round/>
                      <a:headEnd type="none" w="med" len="med"/>
                      <a:tailEnd type="none" w="med" len="med"/>
                    </a:lnB>
                  </a:tcPr>
                </a:tc>
                <a:tc>
                  <a:txBody>
                    <a:bodyPr/>
                    <a:lstStyle/>
                    <a:p>
                      <a:r>
                        <a:rPr lang="hr-HR" sz="1700" dirty="0" smtClean="0"/>
                        <a:t>51,05</a:t>
                      </a:r>
                      <a:endParaRPr lang="hr-HR" sz="1700" dirty="0"/>
                    </a:p>
                  </a:txBody>
                  <a:tcPr marL="71435" marR="71435" marT="42865" marB="42865">
                    <a:lnB w="12700" cap="flat" cmpd="sng" algn="ctr">
                      <a:solidFill>
                        <a:schemeClr val="tx1"/>
                      </a:solidFill>
                      <a:prstDash val="solid"/>
                      <a:round/>
                      <a:headEnd type="none" w="med" len="med"/>
                      <a:tailEnd type="none" w="med" len="med"/>
                    </a:lnB>
                  </a:tcPr>
                </a:tc>
              </a:tr>
              <a:tr h="347685">
                <a:tc>
                  <a:txBody>
                    <a:bodyPr/>
                    <a:lstStyle/>
                    <a:p>
                      <a:r>
                        <a:rPr lang="hr-HR" sz="1700" dirty="0" smtClean="0"/>
                        <a:t>201.</a:t>
                      </a:r>
                      <a:endParaRPr lang="hr-HR" sz="1700" dirty="0"/>
                    </a:p>
                  </a:txBody>
                  <a:tcPr marL="71435" marR="71435" marT="42865" marB="42865">
                    <a:lnT w="12700" cap="flat" cmpd="sng" algn="ctr">
                      <a:solidFill>
                        <a:schemeClr val="tx1"/>
                      </a:solidFill>
                      <a:prstDash val="solid"/>
                      <a:round/>
                      <a:headEnd type="none" w="med" len="med"/>
                      <a:tailEnd type="none" w="med" len="med"/>
                    </a:lnT>
                  </a:tcPr>
                </a:tc>
                <a:tc>
                  <a:txBody>
                    <a:bodyPr/>
                    <a:lstStyle/>
                    <a:p>
                      <a:r>
                        <a:rPr lang="hr-HR" sz="1700" dirty="0" smtClean="0"/>
                        <a:t>8756</a:t>
                      </a:r>
                      <a:endParaRPr lang="hr-HR" sz="1700" dirty="0"/>
                    </a:p>
                  </a:txBody>
                  <a:tcPr marL="71435" marR="71435" marT="42865" marB="42865">
                    <a:lnT w="12700" cap="flat" cmpd="sng" algn="ctr">
                      <a:solidFill>
                        <a:schemeClr val="tx1"/>
                      </a:solidFill>
                      <a:prstDash val="solid"/>
                      <a:round/>
                      <a:headEnd type="none" w="med" len="med"/>
                      <a:tailEnd type="none" w="med" len="med"/>
                    </a:lnT>
                  </a:tcPr>
                </a:tc>
                <a:tc>
                  <a:txBody>
                    <a:bodyPr/>
                    <a:lstStyle/>
                    <a:p>
                      <a:r>
                        <a:rPr lang="hr-HR" sz="1700" dirty="0" smtClean="0"/>
                        <a:t>51,00</a:t>
                      </a:r>
                      <a:endParaRPr lang="hr-HR" sz="1700" dirty="0"/>
                    </a:p>
                  </a:txBody>
                  <a:tcPr marL="71435" marR="71435" marT="42865" marB="42865">
                    <a:lnT w="12700" cap="flat" cmpd="sng" algn="ctr">
                      <a:solidFill>
                        <a:schemeClr val="tx1"/>
                      </a:solidFill>
                      <a:prstDash val="solid"/>
                      <a:round/>
                      <a:headEnd type="none" w="med" len="med"/>
                      <a:tailEnd type="none" w="med" len="med"/>
                    </a:lnT>
                  </a:tcPr>
                </a:tc>
              </a:tr>
              <a:tr h="347685">
                <a:tc>
                  <a:txBody>
                    <a:bodyPr/>
                    <a:lstStyle/>
                    <a:p>
                      <a:r>
                        <a:rPr lang="hr-HR" sz="1700" dirty="0" smtClean="0"/>
                        <a:t>202.</a:t>
                      </a:r>
                      <a:endParaRPr lang="hr-HR" sz="1700" dirty="0"/>
                    </a:p>
                  </a:txBody>
                  <a:tcPr marL="71435" marR="71435" marT="42865" marB="42865"/>
                </a:tc>
                <a:tc>
                  <a:txBody>
                    <a:bodyPr/>
                    <a:lstStyle/>
                    <a:p>
                      <a:r>
                        <a:rPr lang="hr-HR" sz="1700" dirty="0" smtClean="0"/>
                        <a:t>22354</a:t>
                      </a:r>
                      <a:endParaRPr lang="hr-HR" sz="1700" dirty="0"/>
                    </a:p>
                  </a:txBody>
                  <a:tcPr marL="71435" marR="71435" marT="42865" marB="42865"/>
                </a:tc>
                <a:tc>
                  <a:txBody>
                    <a:bodyPr/>
                    <a:lstStyle/>
                    <a:p>
                      <a:r>
                        <a:rPr lang="hr-HR" sz="1700" dirty="0" smtClean="0"/>
                        <a:t>50,62</a:t>
                      </a:r>
                      <a:endParaRPr lang="hr-HR" sz="1700" dirty="0"/>
                    </a:p>
                  </a:txBody>
                  <a:tcPr marL="71435" marR="71435" marT="42865" marB="42865"/>
                </a:tc>
              </a:tr>
              <a:tr h="347685">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3198891988"/>
              </p:ext>
            </p:extLst>
          </p:nvPr>
        </p:nvGraphicFramePr>
        <p:xfrm>
          <a:off x="162467" y="1821656"/>
          <a:ext cx="2623024" cy="4776110"/>
        </p:xfrm>
        <a:graphic>
          <a:graphicData uri="http://schemas.openxmlformats.org/drawingml/2006/table">
            <a:tbl>
              <a:tblPr firstRow="1" bandRow="1">
                <a:tableStyleId>{073A0DAA-6AF3-43AB-8588-CEC1D06C72B9}</a:tableStyleId>
              </a:tblPr>
              <a:tblGrid>
                <a:gridCol w="837135"/>
                <a:gridCol w="1004563"/>
                <a:gridCol w="781326"/>
              </a:tblGrid>
              <a:tr h="600081">
                <a:tc>
                  <a:txBody>
                    <a:bodyPr/>
                    <a:lstStyle/>
                    <a:p>
                      <a:r>
                        <a:rPr lang="hr-HR" sz="1700" dirty="0" smtClean="0"/>
                        <a:t>Plasman</a:t>
                      </a:r>
                      <a:endParaRPr lang="hr-HR" sz="1700" dirty="0"/>
                    </a:p>
                  </a:txBody>
                  <a:tcPr marL="71435" marR="71435" marT="42865" marB="42865"/>
                </a:tc>
                <a:tc>
                  <a:txBody>
                    <a:bodyPr/>
                    <a:lstStyle/>
                    <a:p>
                      <a:r>
                        <a:rPr lang="hr-HR" sz="1700" dirty="0" err="1" smtClean="0"/>
                        <a:t>Br.prijave</a:t>
                      </a:r>
                      <a:endParaRPr lang="hr-HR" sz="1700" dirty="0"/>
                    </a:p>
                  </a:txBody>
                  <a:tcPr marL="71435" marR="71435" marT="42865" marB="42865"/>
                </a:tc>
                <a:tc>
                  <a:txBody>
                    <a:bodyPr/>
                    <a:lstStyle/>
                    <a:p>
                      <a:r>
                        <a:rPr lang="hr-HR" sz="1700" dirty="0" smtClean="0"/>
                        <a:t>Bodova</a:t>
                      </a:r>
                      <a:endParaRPr lang="hr-HR" sz="1700" dirty="0"/>
                    </a:p>
                  </a:txBody>
                  <a:tcPr marL="71435" marR="71435" marT="42865" marB="42865"/>
                </a:tc>
              </a:tr>
              <a:tr h="347685">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r>
              <a:tr h="347685">
                <a:tc>
                  <a:txBody>
                    <a:bodyPr/>
                    <a:lstStyle/>
                    <a:p>
                      <a:r>
                        <a:rPr lang="hr-HR" sz="1700" dirty="0" smtClean="0"/>
                        <a:t>66.</a:t>
                      </a:r>
                      <a:endParaRPr lang="hr-HR" sz="1700" dirty="0"/>
                    </a:p>
                  </a:txBody>
                  <a:tcPr marL="71435" marR="71435" marT="42865" marB="42865"/>
                </a:tc>
                <a:tc>
                  <a:txBody>
                    <a:bodyPr/>
                    <a:lstStyle/>
                    <a:p>
                      <a:r>
                        <a:rPr lang="hr-HR" sz="1700" dirty="0" smtClean="0"/>
                        <a:t>12324</a:t>
                      </a:r>
                      <a:endParaRPr lang="hr-HR" sz="1700" dirty="0"/>
                    </a:p>
                  </a:txBody>
                  <a:tcPr marL="71435" marR="71435" marT="42865" marB="42865"/>
                </a:tc>
                <a:tc>
                  <a:txBody>
                    <a:bodyPr/>
                    <a:lstStyle/>
                    <a:p>
                      <a:r>
                        <a:rPr lang="hr-HR" sz="1700" dirty="0" smtClean="0"/>
                        <a:t>56,61</a:t>
                      </a:r>
                    </a:p>
                  </a:txBody>
                  <a:tcPr marL="71435" marR="71435" marT="42865" marB="42865"/>
                </a:tc>
              </a:tr>
              <a:tr h="347685">
                <a:tc>
                  <a:txBody>
                    <a:bodyPr/>
                    <a:lstStyle/>
                    <a:p>
                      <a:r>
                        <a:rPr lang="hr-HR" sz="1700" dirty="0" smtClean="0"/>
                        <a:t>67.</a:t>
                      </a:r>
                      <a:endParaRPr lang="hr-HR" sz="1700" dirty="0"/>
                    </a:p>
                  </a:txBody>
                  <a:tcPr marL="71435" marR="71435" marT="42865" marB="42865"/>
                </a:tc>
                <a:tc>
                  <a:txBody>
                    <a:bodyPr/>
                    <a:lstStyle/>
                    <a:p>
                      <a:r>
                        <a:rPr lang="hr-HR" sz="1700" dirty="0" smtClean="0"/>
                        <a:t>2356</a:t>
                      </a:r>
                      <a:endParaRPr lang="hr-HR" sz="1700" dirty="0"/>
                    </a:p>
                  </a:txBody>
                  <a:tcPr marL="71435" marR="71435" marT="42865" marB="42865"/>
                </a:tc>
                <a:tc>
                  <a:txBody>
                    <a:bodyPr/>
                    <a:lstStyle/>
                    <a:p>
                      <a:r>
                        <a:rPr lang="hr-HR" sz="1700" dirty="0" smtClean="0"/>
                        <a:t>55,00</a:t>
                      </a:r>
                    </a:p>
                  </a:txBody>
                  <a:tcPr marL="71435" marR="71435" marT="42865" marB="42865"/>
                </a:tc>
              </a:tr>
              <a:tr h="347685">
                <a:tc>
                  <a:txBody>
                    <a:bodyPr/>
                    <a:lstStyle/>
                    <a:p>
                      <a:r>
                        <a:rPr lang="hr-HR" sz="1700" b="1" i="1" dirty="0" smtClean="0"/>
                        <a:t>68.</a:t>
                      </a:r>
                      <a:endParaRPr lang="hr-HR" sz="1700" b="1" i="1" dirty="0"/>
                    </a:p>
                  </a:txBody>
                  <a:tcPr marL="71435" marR="71435" marT="42865" marB="42865">
                    <a:solidFill>
                      <a:srgbClr val="92D050"/>
                    </a:solidFill>
                  </a:tcPr>
                </a:tc>
                <a:tc>
                  <a:txBody>
                    <a:bodyPr/>
                    <a:lstStyle/>
                    <a:p>
                      <a:r>
                        <a:rPr lang="hr-HR" sz="1700" b="1" i="1" dirty="0" smtClean="0"/>
                        <a:t>1024</a:t>
                      </a:r>
                      <a:endParaRPr lang="hr-HR" sz="1700" b="1" i="1" dirty="0"/>
                    </a:p>
                  </a:txBody>
                  <a:tcPr marL="71435" marR="71435" marT="42865" marB="42865">
                    <a:solidFill>
                      <a:srgbClr val="92D050"/>
                    </a:solidFill>
                  </a:tcPr>
                </a:tc>
                <a:tc>
                  <a:txBody>
                    <a:bodyPr/>
                    <a:lstStyle/>
                    <a:p>
                      <a:r>
                        <a:rPr lang="hr-HR" sz="1700" b="1" i="1" dirty="0" smtClean="0"/>
                        <a:t>54,5</a:t>
                      </a:r>
                      <a:endParaRPr lang="hr-HR" sz="1700" b="1" i="1" dirty="0"/>
                    </a:p>
                  </a:txBody>
                  <a:tcPr marL="71435" marR="71435" marT="42865" marB="42865">
                    <a:solidFill>
                      <a:srgbClr val="92D050"/>
                    </a:solidFill>
                  </a:tcPr>
                </a:tc>
              </a:tr>
              <a:tr h="347685">
                <a:tc>
                  <a:txBody>
                    <a:bodyPr/>
                    <a:lstStyle/>
                    <a:p>
                      <a:r>
                        <a:rPr lang="hr-HR" sz="1700" dirty="0" smtClean="0"/>
                        <a:t>69.</a:t>
                      </a:r>
                      <a:endParaRPr lang="hr-HR" sz="1700" dirty="0"/>
                    </a:p>
                  </a:txBody>
                  <a:tcPr marL="71435" marR="71435" marT="42865" marB="42865"/>
                </a:tc>
                <a:tc>
                  <a:txBody>
                    <a:bodyPr/>
                    <a:lstStyle/>
                    <a:p>
                      <a:r>
                        <a:rPr lang="hr-HR" sz="1700" dirty="0" smtClean="0"/>
                        <a:t>7896</a:t>
                      </a:r>
                      <a:endParaRPr lang="hr-HR" sz="1700" dirty="0"/>
                    </a:p>
                  </a:txBody>
                  <a:tcPr marL="71435" marR="71435" marT="42865" marB="42865"/>
                </a:tc>
                <a:tc>
                  <a:txBody>
                    <a:bodyPr/>
                    <a:lstStyle/>
                    <a:p>
                      <a:r>
                        <a:rPr lang="hr-HR" sz="1700" dirty="0" smtClean="0"/>
                        <a:t>54,30</a:t>
                      </a:r>
                      <a:endParaRPr lang="hr-HR" sz="1700" dirty="0"/>
                    </a:p>
                  </a:txBody>
                  <a:tcPr marL="71435" marR="71435" marT="42865" marB="42865"/>
                </a:tc>
              </a:tr>
              <a:tr h="347685">
                <a:tc>
                  <a:txBody>
                    <a:bodyPr/>
                    <a:lstStyle/>
                    <a:p>
                      <a:r>
                        <a:rPr lang="hr-HR" sz="1700" dirty="0" smtClean="0"/>
                        <a:t>70.</a:t>
                      </a:r>
                      <a:endParaRPr lang="hr-HR" sz="1700" dirty="0"/>
                    </a:p>
                  </a:txBody>
                  <a:tcPr marL="71435" marR="71435" marT="42865" marB="42865"/>
                </a:tc>
                <a:tc>
                  <a:txBody>
                    <a:bodyPr/>
                    <a:lstStyle/>
                    <a:p>
                      <a:r>
                        <a:rPr lang="hr-HR" sz="1700" dirty="0" smtClean="0"/>
                        <a:t>31567</a:t>
                      </a:r>
                      <a:endParaRPr lang="hr-HR" sz="1700" dirty="0"/>
                    </a:p>
                  </a:txBody>
                  <a:tcPr marL="71435" marR="71435" marT="42865" marB="42865"/>
                </a:tc>
                <a:tc>
                  <a:txBody>
                    <a:bodyPr/>
                    <a:lstStyle/>
                    <a:p>
                      <a:r>
                        <a:rPr lang="hr-HR" sz="1700" dirty="0" smtClean="0"/>
                        <a:t>54,20</a:t>
                      </a:r>
                      <a:endParaRPr lang="hr-HR" sz="1700" dirty="0"/>
                    </a:p>
                  </a:txBody>
                  <a:tcPr marL="71435" marR="71435" marT="42865" marB="42865"/>
                </a:tc>
              </a:tr>
              <a:tr h="347685">
                <a:tc>
                  <a:txBody>
                    <a:bodyPr/>
                    <a:lstStyle/>
                    <a:p>
                      <a:r>
                        <a:rPr lang="hr-HR" sz="1700" dirty="0" smtClean="0"/>
                        <a:t>71.</a:t>
                      </a:r>
                      <a:endParaRPr lang="hr-HR" sz="1700" dirty="0"/>
                    </a:p>
                  </a:txBody>
                  <a:tcPr marL="71435" marR="71435" marT="42865" marB="42865"/>
                </a:tc>
                <a:tc>
                  <a:txBody>
                    <a:bodyPr/>
                    <a:lstStyle/>
                    <a:p>
                      <a:r>
                        <a:rPr lang="hr-HR" sz="1700" dirty="0" smtClean="0"/>
                        <a:t>236</a:t>
                      </a:r>
                      <a:endParaRPr lang="hr-HR" sz="1700" dirty="0"/>
                    </a:p>
                  </a:txBody>
                  <a:tcPr marL="71435" marR="71435" marT="42865" marB="42865"/>
                </a:tc>
                <a:tc>
                  <a:txBody>
                    <a:bodyPr/>
                    <a:lstStyle/>
                    <a:p>
                      <a:r>
                        <a:rPr lang="hr-HR" sz="1700" dirty="0" smtClean="0"/>
                        <a:t>50,00</a:t>
                      </a:r>
                      <a:endParaRPr lang="hr-HR" sz="1700" dirty="0"/>
                    </a:p>
                  </a:txBody>
                  <a:tcPr marL="71435" marR="71435" marT="42865" marB="42865"/>
                </a:tc>
              </a:tr>
              <a:tr h="347685">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r>
              <a:tr h="347685">
                <a:tc>
                  <a:txBody>
                    <a:bodyPr/>
                    <a:lstStyle/>
                    <a:p>
                      <a:r>
                        <a:rPr lang="hr-HR" sz="1700" dirty="0" smtClean="0"/>
                        <a:t>100.</a:t>
                      </a:r>
                      <a:endParaRPr lang="hr-HR" sz="1700" dirty="0"/>
                    </a:p>
                  </a:txBody>
                  <a:tcPr marL="71435" marR="71435" marT="42865" marB="42865">
                    <a:lnB w="12700" cap="flat" cmpd="sng" algn="ctr">
                      <a:solidFill>
                        <a:schemeClr val="tx1"/>
                      </a:solidFill>
                      <a:prstDash val="solid"/>
                      <a:round/>
                      <a:headEnd type="none" w="med" len="med"/>
                      <a:tailEnd type="none" w="med" len="med"/>
                    </a:lnB>
                  </a:tcPr>
                </a:tc>
                <a:tc>
                  <a:txBody>
                    <a:bodyPr/>
                    <a:lstStyle/>
                    <a:p>
                      <a:r>
                        <a:rPr lang="hr-HR" sz="1700" dirty="0" smtClean="0"/>
                        <a:t>2341</a:t>
                      </a:r>
                      <a:endParaRPr lang="hr-HR" sz="1700" dirty="0"/>
                    </a:p>
                  </a:txBody>
                  <a:tcPr marL="71435" marR="71435" marT="42865" marB="42865">
                    <a:lnB w="12700" cap="flat" cmpd="sng" algn="ctr">
                      <a:solidFill>
                        <a:schemeClr val="tx1"/>
                      </a:solidFill>
                      <a:prstDash val="solid"/>
                      <a:round/>
                      <a:headEnd type="none" w="med" len="med"/>
                      <a:tailEnd type="none" w="med" len="med"/>
                    </a:lnB>
                  </a:tcPr>
                </a:tc>
                <a:tc>
                  <a:txBody>
                    <a:bodyPr/>
                    <a:lstStyle/>
                    <a:p>
                      <a:r>
                        <a:rPr lang="hr-HR" sz="1700" dirty="0" smtClean="0"/>
                        <a:t>49,00</a:t>
                      </a:r>
                      <a:endParaRPr lang="hr-HR" sz="1700" dirty="0"/>
                    </a:p>
                  </a:txBody>
                  <a:tcPr marL="71435" marR="71435" marT="42865" marB="42865">
                    <a:lnB w="12700" cap="flat" cmpd="sng" algn="ctr">
                      <a:solidFill>
                        <a:schemeClr val="tx1"/>
                      </a:solidFill>
                      <a:prstDash val="solid"/>
                      <a:round/>
                      <a:headEnd type="none" w="med" len="med"/>
                      <a:tailEnd type="none" w="med" len="med"/>
                    </a:lnB>
                  </a:tcPr>
                </a:tc>
              </a:tr>
              <a:tr h="347685">
                <a:tc>
                  <a:txBody>
                    <a:bodyPr/>
                    <a:lstStyle/>
                    <a:p>
                      <a:r>
                        <a:rPr lang="hr-HR" sz="1700" dirty="0" smtClean="0"/>
                        <a:t>101.</a:t>
                      </a:r>
                      <a:endParaRPr lang="hr-HR" sz="1700" dirty="0"/>
                    </a:p>
                  </a:txBody>
                  <a:tcPr marL="71435" marR="71435" marT="42865" marB="42865">
                    <a:lnT w="12700" cap="flat" cmpd="sng" algn="ctr">
                      <a:solidFill>
                        <a:schemeClr val="tx1"/>
                      </a:solidFill>
                      <a:prstDash val="solid"/>
                      <a:round/>
                      <a:headEnd type="none" w="med" len="med"/>
                      <a:tailEnd type="none" w="med" len="med"/>
                    </a:lnT>
                  </a:tcPr>
                </a:tc>
                <a:tc>
                  <a:txBody>
                    <a:bodyPr/>
                    <a:lstStyle/>
                    <a:p>
                      <a:r>
                        <a:rPr lang="hr-HR" sz="1700" dirty="0" smtClean="0"/>
                        <a:t>26356</a:t>
                      </a:r>
                      <a:endParaRPr lang="hr-HR" sz="1700" dirty="0"/>
                    </a:p>
                  </a:txBody>
                  <a:tcPr marL="71435" marR="71435" marT="42865" marB="42865">
                    <a:lnT w="12700" cap="flat" cmpd="sng" algn="ctr">
                      <a:solidFill>
                        <a:schemeClr val="tx1"/>
                      </a:solidFill>
                      <a:prstDash val="solid"/>
                      <a:round/>
                      <a:headEnd type="none" w="med" len="med"/>
                      <a:tailEnd type="none" w="med" len="med"/>
                    </a:lnT>
                  </a:tcPr>
                </a:tc>
                <a:tc>
                  <a:txBody>
                    <a:bodyPr/>
                    <a:lstStyle/>
                    <a:p>
                      <a:r>
                        <a:rPr lang="hr-HR" sz="1700" dirty="0" smtClean="0"/>
                        <a:t>48,69</a:t>
                      </a:r>
                      <a:endParaRPr lang="hr-HR" sz="1700" dirty="0"/>
                    </a:p>
                  </a:txBody>
                  <a:tcPr marL="71435" marR="71435" marT="42865" marB="42865">
                    <a:lnT w="12700" cap="flat" cmpd="sng" algn="ctr">
                      <a:solidFill>
                        <a:schemeClr val="tx1"/>
                      </a:solidFill>
                      <a:prstDash val="solid"/>
                      <a:round/>
                      <a:headEnd type="none" w="med" len="med"/>
                      <a:tailEnd type="none" w="med" len="med"/>
                    </a:lnT>
                  </a:tcPr>
                </a:tc>
              </a:tr>
              <a:tr h="347685">
                <a:tc>
                  <a:txBody>
                    <a:bodyPr/>
                    <a:lstStyle/>
                    <a:p>
                      <a:r>
                        <a:rPr lang="hr-HR" sz="1700" dirty="0" smtClean="0"/>
                        <a:t>102.</a:t>
                      </a:r>
                      <a:endParaRPr lang="hr-HR" sz="1700" dirty="0"/>
                    </a:p>
                  </a:txBody>
                  <a:tcPr marL="71435" marR="71435" marT="42865" marB="42865"/>
                </a:tc>
                <a:tc>
                  <a:txBody>
                    <a:bodyPr/>
                    <a:lstStyle/>
                    <a:p>
                      <a:r>
                        <a:rPr lang="hr-HR" sz="1700" dirty="0" smtClean="0"/>
                        <a:t>10123</a:t>
                      </a:r>
                      <a:endParaRPr lang="hr-HR" sz="1700" dirty="0"/>
                    </a:p>
                  </a:txBody>
                  <a:tcPr marL="71435" marR="71435" marT="42865" marB="42865"/>
                </a:tc>
                <a:tc>
                  <a:txBody>
                    <a:bodyPr/>
                    <a:lstStyle/>
                    <a:p>
                      <a:r>
                        <a:rPr lang="hr-HR" sz="1700" dirty="0" smtClean="0"/>
                        <a:t>47,33</a:t>
                      </a:r>
                      <a:endParaRPr lang="hr-HR" sz="1700" dirty="0"/>
                    </a:p>
                  </a:txBody>
                  <a:tcPr marL="71435" marR="71435" marT="42865" marB="42865"/>
                </a:tc>
              </a:tr>
              <a:tr h="347685">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r>
            </a:tbl>
          </a:graphicData>
        </a:graphic>
      </p:graphicFrame>
      <p:sp>
        <p:nvSpPr>
          <p:cNvPr id="52402" name="TextBox 11"/>
          <p:cNvSpPr txBox="1">
            <a:spLocks noChangeArrowheads="1"/>
          </p:cNvSpPr>
          <p:nvPr/>
        </p:nvSpPr>
        <p:spPr bwMode="auto">
          <a:xfrm>
            <a:off x="179512" y="1199556"/>
            <a:ext cx="2311398" cy="447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6928" tIns="38464" rIns="76928" bIns="38464">
            <a:spAutoFit/>
          </a:bodyPr>
          <a:lstStyle>
            <a:lvl1pPr eaLnBrk="0" hangingPunct="0">
              <a:defRPr sz="24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24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24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24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24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9pPr>
          </a:lstStyle>
          <a:p>
            <a:pPr eaLnBrk="1" hangingPunct="1"/>
            <a:r>
              <a:rPr lang="hr-HR" dirty="0" err="1" smtClean="0"/>
              <a:t>I.gimnazija</a:t>
            </a:r>
            <a:r>
              <a:rPr lang="hr-HR" dirty="0" smtClean="0"/>
              <a:t>, </a:t>
            </a:r>
            <a:r>
              <a:rPr lang="hr-HR" dirty="0" err="1" smtClean="0"/>
              <a:t>o.g</a:t>
            </a:r>
            <a:r>
              <a:rPr lang="hr-HR" dirty="0" smtClean="0"/>
              <a:t>.</a:t>
            </a:r>
            <a:endParaRPr lang="hr-HR" dirty="0"/>
          </a:p>
        </p:txBody>
      </p:sp>
      <p:sp>
        <p:nvSpPr>
          <p:cNvPr id="52403" name="TextBox 12"/>
          <p:cNvSpPr txBox="1">
            <a:spLocks noChangeArrowheads="1"/>
          </p:cNvSpPr>
          <p:nvPr/>
        </p:nvSpPr>
        <p:spPr bwMode="auto">
          <a:xfrm>
            <a:off x="3131840" y="1218903"/>
            <a:ext cx="2396357" cy="447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6928" tIns="38464" rIns="76928" bIns="38464">
            <a:spAutoFit/>
          </a:bodyPr>
          <a:lstStyle>
            <a:lvl1pPr eaLnBrk="0" hangingPunct="0">
              <a:defRPr sz="24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24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24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24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24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9pPr>
          </a:lstStyle>
          <a:p>
            <a:pPr eaLnBrk="1" hangingPunct="1"/>
            <a:r>
              <a:rPr lang="hr-HR" dirty="0" err="1" smtClean="0"/>
              <a:t>II.gimnazija</a:t>
            </a:r>
            <a:r>
              <a:rPr lang="hr-HR" dirty="0" smtClean="0"/>
              <a:t>, </a:t>
            </a:r>
            <a:r>
              <a:rPr lang="hr-HR" dirty="0" err="1" smtClean="0"/>
              <a:t>o.g</a:t>
            </a:r>
            <a:r>
              <a:rPr lang="hr-HR" dirty="0" smtClean="0"/>
              <a:t>.</a:t>
            </a:r>
            <a:endParaRPr lang="hr-HR" dirty="0"/>
          </a:p>
        </p:txBody>
      </p:sp>
      <p:sp>
        <p:nvSpPr>
          <p:cNvPr id="52405" name="TextBox 15"/>
          <p:cNvSpPr txBox="1">
            <a:spLocks noChangeArrowheads="1"/>
          </p:cNvSpPr>
          <p:nvPr/>
        </p:nvSpPr>
        <p:spPr bwMode="auto">
          <a:xfrm>
            <a:off x="8702489" y="3562946"/>
            <a:ext cx="463135" cy="447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6928" tIns="38464" rIns="76928" bIns="38464">
            <a:spAutoFit/>
          </a:bodyPr>
          <a:lstStyle>
            <a:lvl1pPr eaLnBrk="0" hangingPunct="0">
              <a:defRPr sz="24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24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24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24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24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9pPr>
          </a:lstStyle>
          <a:p>
            <a:pPr eaLnBrk="1" hangingPunct="1"/>
            <a:r>
              <a:rPr lang="hr-HR" b="1" dirty="0"/>
              <a:t>…</a:t>
            </a:r>
          </a:p>
        </p:txBody>
      </p:sp>
      <p:sp>
        <p:nvSpPr>
          <p:cNvPr id="12" name="TextBox 12"/>
          <p:cNvSpPr txBox="1">
            <a:spLocks noChangeArrowheads="1"/>
          </p:cNvSpPr>
          <p:nvPr/>
        </p:nvSpPr>
        <p:spPr bwMode="auto">
          <a:xfrm>
            <a:off x="5940152" y="1198962"/>
            <a:ext cx="2481316" cy="447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6928" tIns="38464" rIns="76928" bIns="38464">
            <a:spAutoFit/>
          </a:bodyPr>
          <a:lstStyle>
            <a:lvl1pPr eaLnBrk="0" hangingPunct="0">
              <a:defRPr sz="24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24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24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24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24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9pPr>
          </a:lstStyle>
          <a:p>
            <a:pPr eaLnBrk="1" hangingPunct="1"/>
            <a:r>
              <a:rPr lang="hr-HR" dirty="0" err="1" smtClean="0"/>
              <a:t>III.gimnazija</a:t>
            </a:r>
            <a:r>
              <a:rPr lang="hr-HR" dirty="0" smtClean="0"/>
              <a:t>, </a:t>
            </a:r>
            <a:r>
              <a:rPr lang="hr-HR" dirty="0" err="1" smtClean="0"/>
              <a:t>o.g</a:t>
            </a:r>
            <a:r>
              <a:rPr lang="hr-HR" dirty="0" smtClean="0"/>
              <a:t>.</a:t>
            </a:r>
            <a:endParaRPr lang="hr-HR" dirty="0"/>
          </a:p>
        </p:txBody>
      </p:sp>
    </p:spTree>
    <p:extLst>
      <p:ext uri="{BB962C8B-B14F-4D97-AF65-F5344CB8AC3E}">
        <p14:creationId xmlns:p14="http://schemas.microsoft.com/office/powerpoint/2010/main" val="334032112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18277" y="188640"/>
            <a:ext cx="8484212" cy="680294"/>
          </a:xfrm>
        </p:spPr>
        <p:txBody>
          <a:bodyPr/>
          <a:lstStyle/>
          <a:p>
            <a:pPr eaLnBrk="1" hangingPunct="1">
              <a:defRPr/>
            </a:pPr>
            <a:r>
              <a:rPr lang="hr-HR" dirty="0" smtClean="0">
                <a:cs typeface="+mj-cs"/>
                <a:sym typeface="Trebuchet MS" pitchFamily="1" charset="0"/>
              </a:rPr>
              <a:t>Plasmani po školama i programima</a:t>
            </a:r>
            <a:endParaRPr lang="hr-HR" dirty="0">
              <a:cs typeface="+mj-cs"/>
              <a:sym typeface="Trebuchet MS" pitchFamily="1" charset="0"/>
            </a:endParaRPr>
          </a:p>
        </p:txBody>
      </p:sp>
      <p:sp>
        <p:nvSpPr>
          <p:cNvPr id="4" name="Slide Number Placeholder 3"/>
          <p:cNvSpPr>
            <a:spLocks noGrp="1"/>
          </p:cNvSpPr>
          <p:nvPr>
            <p:ph type="sldNum" sz="quarter" idx="4294967295"/>
          </p:nvPr>
        </p:nvSpPr>
        <p:spPr/>
        <p:txBody>
          <a:bodyPr/>
          <a:lstStyle/>
          <a:p>
            <a:pPr>
              <a:defRPr/>
            </a:pPr>
            <a:fld id="{6C4BE68B-5E1F-43C9-A878-D3C12ED051CA}" type="slidenum">
              <a:rPr lang="en-US" smtClean="0"/>
              <a:pPr>
                <a:defRPr/>
              </a:pPr>
              <a:t>7</a:t>
            </a:fld>
            <a:endParaRPr lang="en-US"/>
          </a:p>
        </p:txBody>
      </p:sp>
      <p:graphicFrame>
        <p:nvGraphicFramePr>
          <p:cNvPr id="9" name="Table 8"/>
          <p:cNvGraphicFramePr>
            <a:graphicFrameLocks noGrp="1"/>
          </p:cNvGraphicFramePr>
          <p:nvPr>
            <p:extLst>
              <p:ext uri="{D42A27DB-BD31-4B8C-83A1-F6EECF244321}">
                <p14:modId xmlns:p14="http://schemas.microsoft.com/office/powerpoint/2010/main" val="3290604474"/>
              </p:ext>
            </p:extLst>
          </p:nvPr>
        </p:nvGraphicFramePr>
        <p:xfrm>
          <a:off x="3064536" y="1821656"/>
          <a:ext cx="2623024" cy="4822994"/>
        </p:xfrm>
        <a:graphic>
          <a:graphicData uri="http://schemas.openxmlformats.org/drawingml/2006/table">
            <a:tbl>
              <a:tblPr firstRow="1" bandRow="1">
                <a:tableStyleId>{073A0DAA-6AF3-43AB-8588-CEC1D06C72B9}</a:tableStyleId>
              </a:tblPr>
              <a:tblGrid>
                <a:gridCol w="837135"/>
                <a:gridCol w="1004563"/>
                <a:gridCol w="781326"/>
              </a:tblGrid>
              <a:tr h="600081">
                <a:tc>
                  <a:txBody>
                    <a:bodyPr/>
                    <a:lstStyle/>
                    <a:p>
                      <a:r>
                        <a:rPr lang="hr-HR" sz="1700" dirty="0" smtClean="0"/>
                        <a:t>Plasman</a:t>
                      </a:r>
                      <a:endParaRPr lang="hr-HR" sz="1700" dirty="0"/>
                    </a:p>
                  </a:txBody>
                  <a:tcPr marL="71435" marR="71435" marT="42865" marB="42865"/>
                </a:tc>
                <a:tc>
                  <a:txBody>
                    <a:bodyPr/>
                    <a:lstStyle/>
                    <a:p>
                      <a:r>
                        <a:rPr lang="hr-HR" sz="1700" dirty="0" err="1" smtClean="0"/>
                        <a:t>Br.prijave</a:t>
                      </a:r>
                      <a:endParaRPr lang="hr-HR" sz="1700" dirty="0"/>
                    </a:p>
                  </a:txBody>
                  <a:tcPr marL="71435" marR="71435" marT="42865" marB="42865"/>
                </a:tc>
                <a:tc>
                  <a:txBody>
                    <a:bodyPr/>
                    <a:lstStyle/>
                    <a:p>
                      <a:r>
                        <a:rPr lang="hr-HR" sz="1700" dirty="0" smtClean="0"/>
                        <a:t>Bodova</a:t>
                      </a:r>
                      <a:endParaRPr lang="hr-HR" sz="1700" dirty="0"/>
                    </a:p>
                  </a:txBody>
                  <a:tcPr marL="71435" marR="71435" marT="42865" marB="42865"/>
                </a:tc>
              </a:tr>
              <a:tr h="347685">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r>
              <a:tr h="347685">
                <a:tc>
                  <a:txBody>
                    <a:bodyPr/>
                    <a:lstStyle/>
                    <a:p>
                      <a:r>
                        <a:rPr lang="hr-HR" sz="1700" dirty="0" smtClean="0"/>
                        <a:t>107.</a:t>
                      </a:r>
                      <a:endParaRPr lang="hr-HR" sz="1700" dirty="0"/>
                    </a:p>
                  </a:txBody>
                  <a:tcPr marL="71435" marR="71435" marT="42865" marB="42865"/>
                </a:tc>
                <a:tc>
                  <a:txBody>
                    <a:bodyPr/>
                    <a:lstStyle/>
                    <a:p>
                      <a:r>
                        <a:rPr lang="hr-HR" sz="1700" dirty="0" smtClean="0"/>
                        <a:t>2088</a:t>
                      </a:r>
                      <a:endParaRPr lang="hr-HR" sz="1700" dirty="0"/>
                    </a:p>
                  </a:txBody>
                  <a:tcPr marL="71435" marR="71435" marT="42865" marB="42865"/>
                </a:tc>
                <a:tc>
                  <a:txBody>
                    <a:bodyPr/>
                    <a:lstStyle/>
                    <a:p>
                      <a:r>
                        <a:rPr lang="hr-HR" sz="1700" dirty="0" smtClean="0"/>
                        <a:t>57,30</a:t>
                      </a:r>
                    </a:p>
                  </a:txBody>
                  <a:tcPr marL="71435" marR="71435" marT="42865" marB="42865"/>
                </a:tc>
              </a:tr>
              <a:tr h="347685">
                <a:tc>
                  <a:txBody>
                    <a:bodyPr/>
                    <a:lstStyle/>
                    <a:p>
                      <a:r>
                        <a:rPr lang="hr-HR" sz="1700" dirty="0" smtClean="0"/>
                        <a:t>108.</a:t>
                      </a:r>
                      <a:endParaRPr lang="hr-HR" sz="1700" dirty="0"/>
                    </a:p>
                  </a:txBody>
                  <a:tcPr marL="71435" marR="71435" marT="42865" marB="42865"/>
                </a:tc>
                <a:tc>
                  <a:txBody>
                    <a:bodyPr/>
                    <a:lstStyle/>
                    <a:p>
                      <a:r>
                        <a:rPr lang="hr-HR" sz="1700" dirty="0" smtClean="0"/>
                        <a:t>8095</a:t>
                      </a:r>
                      <a:endParaRPr lang="hr-HR" sz="1700" dirty="0"/>
                    </a:p>
                  </a:txBody>
                  <a:tcPr marL="71435" marR="71435" marT="42865" marB="42865"/>
                </a:tc>
                <a:tc>
                  <a:txBody>
                    <a:bodyPr/>
                    <a:lstStyle/>
                    <a:p>
                      <a:r>
                        <a:rPr lang="hr-HR" sz="1700" dirty="0" smtClean="0"/>
                        <a:t>57,15</a:t>
                      </a:r>
                    </a:p>
                  </a:txBody>
                  <a:tcPr marL="71435" marR="71435" marT="42865" marB="42865"/>
                </a:tc>
              </a:tr>
              <a:tr h="347685">
                <a:tc>
                  <a:txBody>
                    <a:bodyPr/>
                    <a:lstStyle/>
                    <a:p>
                      <a:r>
                        <a:rPr lang="hr-HR" sz="1700" dirty="0" smtClean="0"/>
                        <a:t>109.</a:t>
                      </a:r>
                      <a:endParaRPr lang="hr-HR" sz="1700" dirty="0"/>
                    </a:p>
                  </a:txBody>
                  <a:tcPr marL="71435" marR="71435" marT="42865" marB="42865"/>
                </a:tc>
                <a:tc>
                  <a:txBody>
                    <a:bodyPr/>
                    <a:lstStyle/>
                    <a:p>
                      <a:r>
                        <a:rPr lang="hr-HR" sz="1700" dirty="0" smtClean="0"/>
                        <a:t>10926</a:t>
                      </a:r>
                      <a:endParaRPr lang="hr-HR" sz="1700" dirty="0"/>
                    </a:p>
                  </a:txBody>
                  <a:tcPr marL="71435" marR="71435" marT="42865" marB="42865"/>
                </a:tc>
                <a:tc>
                  <a:txBody>
                    <a:bodyPr/>
                    <a:lstStyle/>
                    <a:p>
                      <a:r>
                        <a:rPr lang="hr-HR" sz="1700" dirty="0" smtClean="0"/>
                        <a:t>56,43</a:t>
                      </a:r>
                      <a:endParaRPr lang="hr-HR" sz="1700" dirty="0"/>
                    </a:p>
                  </a:txBody>
                  <a:tcPr marL="71435" marR="71435" marT="42865" marB="42865"/>
                </a:tc>
              </a:tr>
              <a:tr h="347685">
                <a:tc>
                  <a:txBody>
                    <a:bodyPr/>
                    <a:lstStyle/>
                    <a:p>
                      <a:r>
                        <a:rPr lang="hr-HR" sz="1700" dirty="0" smtClean="0"/>
                        <a:t>110.</a:t>
                      </a:r>
                      <a:endParaRPr lang="hr-HR" sz="1700" dirty="0"/>
                    </a:p>
                  </a:txBody>
                  <a:tcPr marL="71435" marR="71435" marT="42865" marB="42865"/>
                </a:tc>
                <a:tc>
                  <a:txBody>
                    <a:bodyPr/>
                    <a:lstStyle/>
                    <a:p>
                      <a:r>
                        <a:rPr lang="hr-HR" sz="1700" dirty="0" smtClean="0"/>
                        <a:t>21955</a:t>
                      </a:r>
                      <a:endParaRPr lang="hr-HR" sz="1700" dirty="0"/>
                    </a:p>
                  </a:txBody>
                  <a:tcPr marL="71435" marR="71435" marT="42865" marB="42865"/>
                </a:tc>
                <a:tc>
                  <a:txBody>
                    <a:bodyPr/>
                    <a:lstStyle/>
                    <a:p>
                      <a:r>
                        <a:rPr lang="hr-HR" sz="1700" dirty="0" smtClean="0"/>
                        <a:t>56,27</a:t>
                      </a:r>
                      <a:endParaRPr lang="hr-HR" sz="1700" dirty="0"/>
                    </a:p>
                  </a:txBody>
                  <a:tcPr marL="71435" marR="71435" marT="42865" marB="42865"/>
                </a:tc>
              </a:tr>
              <a:tr h="347685">
                <a:tc>
                  <a:txBody>
                    <a:bodyPr/>
                    <a:lstStyle/>
                    <a:p>
                      <a:r>
                        <a:rPr lang="hr-HR" sz="1700" dirty="0" smtClean="0"/>
                        <a:t>111.</a:t>
                      </a:r>
                      <a:endParaRPr lang="hr-HR" sz="1700" dirty="0"/>
                    </a:p>
                  </a:txBody>
                  <a:tcPr marL="71435" marR="71435" marT="42865" marB="42865"/>
                </a:tc>
                <a:tc>
                  <a:txBody>
                    <a:bodyPr/>
                    <a:lstStyle/>
                    <a:p>
                      <a:r>
                        <a:rPr lang="hr-HR" sz="1700" dirty="0" smtClean="0"/>
                        <a:t>345</a:t>
                      </a:r>
                      <a:endParaRPr lang="hr-HR" sz="1700" dirty="0"/>
                    </a:p>
                  </a:txBody>
                  <a:tcPr marL="71435" marR="71435" marT="42865" marB="42865"/>
                </a:tc>
                <a:tc>
                  <a:txBody>
                    <a:bodyPr/>
                    <a:lstStyle/>
                    <a:p>
                      <a:r>
                        <a:rPr lang="hr-HR" sz="1700" dirty="0" smtClean="0"/>
                        <a:t>55,16</a:t>
                      </a:r>
                      <a:endParaRPr lang="hr-HR" sz="1700" dirty="0"/>
                    </a:p>
                  </a:txBody>
                  <a:tcPr marL="71435" marR="71435" marT="42865" marB="42865"/>
                </a:tc>
              </a:tr>
              <a:tr h="347685">
                <a:tc>
                  <a:txBody>
                    <a:bodyPr/>
                    <a:lstStyle/>
                    <a:p>
                      <a:r>
                        <a:rPr lang="hr-HR" sz="1700" dirty="0" smtClean="0"/>
                        <a:t>…</a:t>
                      </a:r>
                      <a:endParaRPr lang="hr-HR" sz="1700" dirty="0"/>
                    </a:p>
                  </a:txBody>
                  <a:tcPr marL="71435" marR="71435" marT="42865" marB="42865">
                    <a:lnB w="12700" cmpd="sng">
                      <a:noFill/>
                    </a:lnB>
                  </a:tcPr>
                </a:tc>
                <a:tc>
                  <a:txBody>
                    <a:bodyPr/>
                    <a:lstStyle/>
                    <a:p>
                      <a:r>
                        <a:rPr lang="hr-HR" sz="1700" dirty="0" smtClean="0"/>
                        <a:t>…</a:t>
                      </a:r>
                      <a:endParaRPr lang="hr-HR" sz="1700" dirty="0"/>
                    </a:p>
                  </a:txBody>
                  <a:tcPr marL="71435" marR="71435" marT="42865" marB="42865">
                    <a:lnB w="12700" cmpd="sng">
                      <a:noFill/>
                    </a:lnB>
                  </a:tcPr>
                </a:tc>
                <a:tc>
                  <a:txBody>
                    <a:bodyPr/>
                    <a:lstStyle/>
                    <a:p>
                      <a:r>
                        <a:rPr lang="hr-HR" sz="1700" dirty="0" smtClean="0"/>
                        <a:t>…</a:t>
                      </a:r>
                      <a:endParaRPr lang="hr-HR" sz="1700" dirty="0"/>
                    </a:p>
                  </a:txBody>
                  <a:tcPr marL="71435" marR="71435" marT="42865" marB="42865">
                    <a:lnB w="12700" cmpd="sng">
                      <a:noFill/>
                    </a:lnB>
                  </a:tcPr>
                </a:tc>
              </a:tr>
              <a:tr h="347685">
                <a:tc>
                  <a:txBody>
                    <a:bodyPr/>
                    <a:lstStyle/>
                    <a:p>
                      <a:r>
                        <a:rPr lang="hr-HR" sz="1700" dirty="0" smtClean="0"/>
                        <a:t>149.</a:t>
                      </a:r>
                      <a:endParaRPr lang="hr-HR" sz="1700" dirty="0"/>
                    </a:p>
                  </a:txBody>
                  <a:tcPr marL="71435" marR="71435" marT="42865" marB="42865">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hr-HR" sz="1700" dirty="0" smtClean="0"/>
                        <a:t>23844</a:t>
                      </a:r>
                      <a:endParaRPr lang="hr-HR" sz="1700" dirty="0"/>
                    </a:p>
                  </a:txBody>
                  <a:tcPr marL="71435" marR="71435" marT="42865" marB="42865">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hr-HR" sz="1700" dirty="0" smtClean="0"/>
                        <a:t>51,12</a:t>
                      </a:r>
                      <a:endParaRPr lang="hr-HR" sz="1700" dirty="0"/>
                    </a:p>
                  </a:txBody>
                  <a:tcPr marL="71435" marR="71435" marT="42865" marB="42865">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47685">
                <a:tc>
                  <a:txBody>
                    <a:bodyPr/>
                    <a:lstStyle/>
                    <a:p>
                      <a:r>
                        <a:rPr lang="hr-HR" sz="1700" dirty="0" smtClean="0"/>
                        <a:t>150.</a:t>
                      </a:r>
                      <a:endParaRPr lang="hr-HR" sz="1700" dirty="0"/>
                    </a:p>
                  </a:txBody>
                  <a:tcPr marL="71435" marR="71435" marT="42865" marB="42865">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hr-HR" sz="1700" dirty="0" smtClean="0"/>
                        <a:t>12122</a:t>
                      </a:r>
                      <a:endParaRPr lang="hr-HR" sz="1700" dirty="0"/>
                    </a:p>
                  </a:txBody>
                  <a:tcPr marL="71435" marR="71435" marT="42865" marB="42865">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hr-HR" sz="1700" dirty="0" smtClean="0"/>
                        <a:t>51,05</a:t>
                      </a:r>
                      <a:endParaRPr lang="hr-HR" sz="1700" dirty="0"/>
                    </a:p>
                  </a:txBody>
                  <a:tcPr marL="71435" marR="71435" marT="42865" marB="42865">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94569">
                <a:tc>
                  <a:txBody>
                    <a:bodyPr/>
                    <a:lstStyle/>
                    <a:p>
                      <a:r>
                        <a:rPr lang="hr-HR" sz="1700" dirty="0" smtClean="0"/>
                        <a:t>151.</a:t>
                      </a:r>
                      <a:endParaRPr lang="hr-HR" sz="1700" dirty="0"/>
                    </a:p>
                  </a:txBody>
                  <a:tcPr marL="71435" marR="71435" marT="42865" marB="42865">
                    <a:lnT w="12700" cap="flat" cmpd="sng" algn="ctr">
                      <a:solidFill>
                        <a:schemeClr val="tx1"/>
                      </a:solidFill>
                      <a:prstDash val="solid"/>
                      <a:round/>
                      <a:headEnd type="none" w="med" len="med"/>
                      <a:tailEnd type="none" w="med" len="med"/>
                    </a:lnT>
                  </a:tcPr>
                </a:tc>
                <a:tc>
                  <a:txBody>
                    <a:bodyPr/>
                    <a:lstStyle/>
                    <a:p>
                      <a:r>
                        <a:rPr lang="hr-HR" sz="1700" dirty="0" smtClean="0"/>
                        <a:t>2345</a:t>
                      </a:r>
                      <a:endParaRPr lang="hr-HR" sz="1700" dirty="0"/>
                    </a:p>
                  </a:txBody>
                  <a:tcPr marL="71435" marR="71435" marT="42865" marB="42865">
                    <a:lnT w="12700" cap="flat" cmpd="sng" algn="ctr">
                      <a:solidFill>
                        <a:schemeClr val="tx1"/>
                      </a:solidFill>
                      <a:prstDash val="solid"/>
                      <a:round/>
                      <a:headEnd type="none" w="med" len="med"/>
                      <a:tailEnd type="none" w="med" len="med"/>
                    </a:lnT>
                  </a:tcPr>
                </a:tc>
                <a:tc>
                  <a:txBody>
                    <a:bodyPr/>
                    <a:lstStyle/>
                    <a:p>
                      <a:r>
                        <a:rPr lang="hr-HR" sz="1700" dirty="0" smtClean="0"/>
                        <a:t>50,88</a:t>
                      </a:r>
                      <a:endParaRPr lang="hr-HR" sz="1700" dirty="0"/>
                    </a:p>
                  </a:txBody>
                  <a:tcPr marL="71435" marR="71435" marT="42865" marB="42865">
                    <a:lnT w="12700" cap="flat" cmpd="sng" algn="ctr">
                      <a:solidFill>
                        <a:schemeClr val="tx1"/>
                      </a:solidFill>
                      <a:prstDash val="solid"/>
                      <a:round/>
                      <a:headEnd type="none" w="med" len="med"/>
                      <a:tailEnd type="none" w="med" len="med"/>
                    </a:lnT>
                  </a:tcPr>
                </a:tc>
              </a:tr>
              <a:tr h="347685">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r>
              <a:tr h="347685">
                <a:tc>
                  <a:txBody>
                    <a:bodyPr/>
                    <a:lstStyle/>
                    <a:p>
                      <a:endParaRPr lang="hr-HR" sz="1700" dirty="0"/>
                    </a:p>
                  </a:txBody>
                  <a:tcPr marL="71435" marR="71435" marT="42865" marB="42865"/>
                </a:tc>
                <a:tc>
                  <a:txBody>
                    <a:bodyPr/>
                    <a:lstStyle/>
                    <a:p>
                      <a:endParaRPr lang="hr-HR" sz="1700" dirty="0"/>
                    </a:p>
                  </a:txBody>
                  <a:tcPr marL="71435" marR="71435" marT="42865" marB="42865"/>
                </a:tc>
                <a:tc>
                  <a:txBody>
                    <a:bodyPr/>
                    <a:lstStyle/>
                    <a:p>
                      <a:endParaRPr lang="hr-HR" sz="1700" dirty="0"/>
                    </a:p>
                  </a:txBody>
                  <a:tcPr marL="71435" marR="71435" marT="42865" marB="42865"/>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2051863508"/>
              </p:ext>
            </p:extLst>
          </p:nvPr>
        </p:nvGraphicFramePr>
        <p:xfrm>
          <a:off x="5967846" y="1821656"/>
          <a:ext cx="2623025" cy="4776110"/>
        </p:xfrm>
        <a:graphic>
          <a:graphicData uri="http://schemas.openxmlformats.org/drawingml/2006/table">
            <a:tbl>
              <a:tblPr firstRow="1" bandRow="1">
                <a:tableStyleId>{073A0DAA-6AF3-43AB-8588-CEC1D06C72B9}</a:tableStyleId>
              </a:tblPr>
              <a:tblGrid>
                <a:gridCol w="837136"/>
                <a:gridCol w="1004563"/>
                <a:gridCol w="781326"/>
              </a:tblGrid>
              <a:tr h="600081">
                <a:tc>
                  <a:txBody>
                    <a:bodyPr/>
                    <a:lstStyle/>
                    <a:p>
                      <a:r>
                        <a:rPr lang="hr-HR" sz="1700" dirty="0" smtClean="0"/>
                        <a:t>Plasman</a:t>
                      </a:r>
                      <a:endParaRPr lang="hr-HR" sz="1700" dirty="0"/>
                    </a:p>
                  </a:txBody>
                  <a:tcPr marL="71435" marR="71435" marT="42865" marB="42865"/>
                </a:tc>
                <a:tc>
                  <a:txBody>
                    <a:bodyPr/>
                    <a:lstStyle/>
                    <a:p>
                      <a:r>
                        <a:rPr lang="hr-HR" sz="1700" dirty="0" err="1" smtClean="0"/>
                        <a:t>Br.prijave</a:t>
                      </a:r>
                      <a:endParaRPr lang="hr-HR" sz="1700" dirty="0"/>
                    </a:p>
                  </a:txBody>
                  <a:tcPr marL="71435" marR="71435" marT="42865" marB="42865"/>
                </a:tc>
                <a:tc>
                  <a:txBody>
                    <a:bodyPr/>
                    <a:lstStyle/>
                    <a:p>
                      <a:r>
                        <a:rPr lang="hr-HR" sz="1700" dirty="0" smtClean="0"/>
                        <a:t>Bodova</a:t>
                      </a:r>
                      <a:endParaRPr lang="hr-HR" sz="1700" dirty="0"/>
                    </a:p>
                  </a:txBody>
                  <a:tcPr marL="71435" marR="71435" marT="42865" marB="42865"/>
                </a:tc>
              </a:tr>
              <a:tr h="347685">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r>
              <a:tr h="347685">
                <a:tc>
                  <a:txBody>
                    <a:bodyPr/>
                    <a:lstStyle/>
                    <a:p>
                      <a:r>
                        <a:rPr lang="hr-HR" sz="1700" dirty="0" smtClean="0"/>
                        <a:t>105.</a:t>
                      </a:r>
                      <a:endParaRPr lang="hr-HR" sz="1700" dirty="0"/>
                    </a:p>
                  </a:txBody>
                  <a:tcPr marL="71435" marR="71435" marT="42865" marB="42865"/>
                </a:tc>
                <a:tc>
                  <a:txBody>
                    <a:bodyPr/>
                    <a:lstStyle/>
                    <a:p>
                      <a:r>
                        <a:rPr lang="hr-HR" sz="1700" dirty="0" smtClean="0"/>
                        <a:t>26374</a:t>
                      </a:r>
                      <a:endParaRPr lang="hr-HR" sz="1700" dirty="0"/>
                    </a:p>
                  </a:txBody>
                  <a:tcPr marL="71435" marR="71435" marT="42865" marB="42865"/>
                </a:tc>
                <a:tc>
                  <a:txBody>
                    <a:bodyPr/>
                    <a:lstStyle/>
                    <a:p>
                      <a:r>
                        <a:rPr lang="hr-HR" sz="1700" dirty="0" smtClean="0"/>
                        <a:t>57,63</a:t>
                      </a:r>
                    </a:p>
                  </a:txBody>
                  <a:tcPr marL="71435" marR="71435" marT="42865" marB="42865"/>
                </a:tc>
              </a:tr>
              <a:tr h="347685">
                <a:tc>
                  <a:txBody>
                    <a:bodyPr/>
                    <a:lstStyle/>
                    <a:p>
                      <a:r>
                        <a:rPr lang="hr-HR" sz="1700" dirty="0" smtClean="0"/>
                        <a:t>106.</a:t>
                      </a:r>
                      <a:endParaRPr lang="hr-HR" sz="1700" dirty="0"/>
                    </a:p>
                  </a:txBody>
                  <a:tcPr marL="71435" marR="71435" marT="42865" marB="42865"/>
                </a:tc>
                <a:tc>
                  <a:txBody>
                    <a:bodyPr/>
                    <a:lstStyle/>
                    <a:p>
                      <a:r>
                        <a:rPr lang="hr-HR" sz="1700" dirty="0" smtClean="0"/>
                        <a:t>2546</a:t>
                      </a:r>
                      <a:endParaRPr lang="hr-HR" sz="1700" dirty="0"/>
                    </a:p>
                  </a:txBody>
                  <a:tcPr marL="71435" marR="71435" marT="42865" marB="42865"/>
                </a:tc>
                <a:tc>
                  <a:txBody>
                    <a:bodyPr/>
                    <a:lstStyle/>
                    <a:p>
                      <a:r>
                        <a:rPr lang="hr-HR" sz="1700" dirty="0" smtClean="0"/>
                        <a:t>56,26</a:t>
                      </a:r>
                    </a:p>
                  </a:txBody>
                  <a:tcPr marL="71435" marR="71435" marT="42865" marB="42865"/>
                </a:tc>
              </a:tr>
              <a:tr h="347685">
                <a:tc>
                  <a:txBody>
                    <a:bodyPr/>
                    <a:lstStyle/>
                    <a:p>
                      <a:r>
                        <a:rPr lang="hr-HR" sz="1700" dirty="0" smtClean="0"/>
                        <a:t>107.</a:t>
                      </a:r>
                      <a:endParaRPr lang="hr-HR" sz="1700" dirty="0"/>
                    </a:p>
                  </a:txBody>
                  <a:tcPr marL="71435" marR="71435" marT="42865" marB="42865"/>
                </a:tc>
                <a:tc>
                  <a:txBody>
                    <a:bodyPr/>
                    <a:lstStyle/>
                    <a:p>
                      <a:r>
                        <a:rPr lang="hr-HR" sz="1700" dirty="0" smtClean="0"/>
                        <a:t>22456</a:t>
                      </a:r>
                      <a:endParaRPr lang="hr-HR" sz="1700" dirty="0"/>
                    </a:p>
                  </a:txBody>
                  <a:tcPr marL="71435" marR="71435" marT="42865" marB="42865"/>
                </a:tc>
                <a:tc>
                  <a:txBody>
                    <a:bodyPr/>
                    <a:lstStyle/>
                    <a:p>
                      <a:r>
                        <a:rPr lang="hr-HR" sz="1700" dirty="0" smtClean="0"/>
                        <a:t>55,49</a:t>
                      </a:r>
                      <a:endParaRPr lang="hr-HR" sz="1700" dirty="0"/>
                    </a:p>
                  </a:txBody>
                  <a:tcPr marL="71435" marR="71435" marT="42865" marB="42865"/>
                </a:tc>
              </a:tr>
              <a:tr h="347685">
                <a:tc>
                  <a:txBody>
                    <a:bodyPr/>
                    <a:lstStyle/>
                    <a:p>
                      <a:r>
                        <a:rPr lang="hr-HR" sz="1700" dirty="0" smtClean="0"/>
                        <a:t>108.</a:t>
                      </a:r>
                      <a:endParaRPr lang="hr-HR" sz="1700" dirty="0"/>
                    </a:p>
                  </a:txBody>
                  <a:tcPr marL="71435" marR="71435" marT="42865" marB="42865"/>
                </a:tc>
                <a:tc>
                  <a:txBody>
                    <a:bodyPr/>
                    <a:lstStyle/>
                    <a:p>
                      <a:r>
                        <a:rPr lang="hr-HR" sz="1700" dirty="0" smtClean="0"/>
                        <a:t>33221</a:t>
                      </a:r>
                      <a:endParaRPr lang="hr-HR" sz="1700" dirty="0"/>
                    </a:p>
                  </a:txBody>
                  <a:tcPr marL="71435" marR="71435" marT="42865" marB="42865"/>
                </a:tc>
                <a:tc>
                  <a:txBody>
                    <a:bodyPr/>
                    <a:lstStyle/>
                    <a:p>
                      <a:r>
                        <a:rPr lang="hr-HR" sz="1700" dirty="0" smtClean="0"/>
                        <a:t>55,18</a:t>
                      </a:r>
                      <a:endParaRPr lang="hr-HR" sz="1700" dirty="0"/>
                    </a:p>
                  </a:txBody>
                  <a:tcPr marL="71435" marR="71435" marT="42865" marB="42865"/>
                </a:tc>
              </a:tr>
              <a:tr h="347685">
                <a:tc>
                  <a:txBody>
                    <a:bodyPr/>
                    <a:lstStyle/>
                    <a:p>
                      <a:r>
                        <a:rPr lang="hr-HR" sz="1700" dirty="0" smtClean="0"/>
                        <a:t>109.</a:t>
                      </a:r>
                      <a:endParaRPr lang="hr-HR" sz="1700" dirty="0"/>
                    </a:p>
                  </a:txBody>
                  <a:tcPr marL="71435" marR="71435" marT="42865" marB="42865"/>
                </a:tc>
                <a:tc>
                  <a:txBody>
                    <a:bodyPr/>
                    <a:lstStyle/>
                    <a:p>
                      <a:r>
                        <a:rPr lang="hr-HR" sz="1700" dirty="0" smtClean="0"/>
                        <a:t>3456</a:t>
                      </a:r>
                      <a:endParaRPr lang="hr-HR" sz="1700" dirty="0"/>
                    </a:p>
                  </a:txBody>
                  <a:tcPr marL="71435" marR="71435" marT="42865" marB="42865"/>
                </a:tc>
                <a:tc>
                  <a:txBody>
                    <a:bodyPr/>
                    <a:lstStyle/>
                    <a:p>
                      <a:r>
                        <a:rPr lang="hr-HR" sz="1700" dirty="0" smtClean="0"/>
                        <a:t>55,05</a:t>
                      </a:r>
                      <a:endParaRPr lang="hr-HR" sz="1700" dirty="0"/>
                    </a:p>
                  </a:txBody>
                  <a:tcPr marL="71435" marR="71435" marT="42865" marB="42865"/>
                </a:tc>
              </a:tr>
              <a:tr h="347685">
                <a:tc>
                  <a:txBody>
                    <a:bodyPr/>
                    <a:lstStyle/>
                    <a:p>
                      <a:r>
                        <a:rPr lang="hr-HR" sz="1700" dirty="0" smtClean="0"/>
                        <a:t>…</a:t>
                      </a:r>
                      <a:endParaRPr lang="hr-HR" sz="1700" dirty="0"/>
                    </a:p>
                  </a:txBody>
                  <a:tcPr marL="71435" marR="71435" marT="42865" marB="42865">
                    <a:lnB w="12700" cmpd="sng">
                      <a:noFill/>
                    </a:lnB>
                  </a:tcPr>
                </a:tc>
                <a:tc>
                  <a:txBody>
                    <a:bodyPr/>
                    <a:lstStyle/>
                    <a:p>
                      <a:r>
                        <a:rPr lang="hr-HR" sz="1700" dirty="0" smtClean="0"/>
                        <a:t>…</a:t>
                      </a:r>
                      <a:endParaRPr lang="hr-HR" sz="1700" dirty="0"/>
                    </a:p>
                  </a:txBody>
                  <a:tcPr marL="71435" marR="71435" marT="42865" marB="42865">
                    <a:lnB w="12700" cmpd="sng">
                      <a:noFill/>
                    </a:lnB>
                  </a:tcPr>
                </a:tc>
                <a:tc>
                  <a:txBody>
                    <a:bodyPr/>
                    <a:lstStyle/>
                    <a:p>
                      <a:r>
                        <a:rPr lang="hr-HR" sz="1700" dirty="0" smtClean="0"/>
                        <a:t>…</a:t>
                      </a:r>
                      <a:endParaRPr lang="hr-HR" sz="1700" dirty="0"/>
                    </a:p>
                  </a:txBody>
                  <a:tcPr marL="71435" marR="71435" marT="42865" marB="42865">
                    <a:lnB w="12700" cmpd="sng">
                      <a:noFill/>
                    </a:lnB>
                  </a:tcPr>
                </a:tc>
              </a:tr>
              <a:tr h="347685">
                <a:tc>
                  <a:txBody>
                    <a:bodyPr/>
                    <a:lstStyle/>
                    <a:p>
                      <a:r>
                        <a:rPr lang="hr-HR" sz="1700" dirty="0" smtClean="0"/>
                        <a:t>199.</a:t>
                      </a:r>
                      <a:endParaRPr lang="hr-HR" sz="1700" dirty="0"/>
                    </a:p>
                  </a:txBody>
                  <a:tcPr marL="71435" marR="71435" marT="42865" marB="42865">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hr-HR" sz="1700" dirty="0" smtClean="0"/>
                        <a:t>12345</a:t>
                      </a:r>
                      <a:endParaRPr lang="hr-HR" sz="1700" dirty="0"/>
                    </a:p>
                  </a:txBody>
                  <a:tcPr marL="71435" marR="71435" marT="42865" marB="42865">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hr-HR" sz="1700" dirty="0" smtClean="0"/>
                        <a:t>51,05</a:t>
                      </a:r>
                      <a:endParaRPr lang="hr-HR" sz="1700" dirty="0"/>
                    </a:p>
                  </a:txBody>
                  <a:tcPr marL="71435" marR="71435" marT="42865" marB="42865">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47685">
                <a:tc>
                  <a:txBody>
                    <a:bodyPr/>
                    <a:lstStyle/>
                    <a:p>
                      <a:r>
                        <a:rPr lang="hr-HR" sz="1700" dirty="0" smtClean="0"/>
                        <a:t>200.</a:t>
                      </a:r>
                      <a:endParaRPr lang="hr-HR" sz="1700" dirty="0"/>
                    </a:p>
                  </a:txBody>
                  <a:tcPr marL="71435" marR="71435" marT="42865" marB="42865">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hr-HR" sz="1700" dirty="0" smtClean="0"/>
                        <a:t>8756</a:t>
                      </a:r>
                      <a:endParaRPr lang="hr-HR" sz="1700" dirty="0"/>
                    </a:p>
                  </a:txBody>
                  <a:tcPr marL="71435" marR="71435" marT="42865" marB="42865">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hr-HR" sz="1700" dirty="0" smtClean="0"/>
                        <a:t>51,00</a:t>
                      </a:r>
                      <a:endParaRPr lang="hr-HR" sz="1700" dirty="0"/>
                    </a:p>
                  </a:txBody>
                  <a:tcPr marL="71435" marR="71435" marT="42865" marB="42865">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7685">
                <a:tc>
                  <a:txBody>
                    <a:bodyPr/>
                    <a:lstStyle/>
                    <a:p>
                      <a:r>
                        <a:rPr lang="hr-HR" sz="1700" dirty="0" smtClean="0"/>
                        <a:t>201.</a:t>
                      </a:r>
                      <a:endParaRPr lang="hr-HR" sz="1700" dirty="0"/>
                    </a:p>
                  </a:txBody>
                  <a:tcPr marL="71435" marR="71435" marT="42865" marB="42865">
                    <a:lnT w="12700" cap="flat" cmpd="sng" algn="ctr">
                      <a:solidFill>
                        <a:schemeClr val="tx1"/>
                      </a:solidFill>
                      <a:prstDash val="solid"/>
                      <a:round/>
                      <a:headEnd type="none" w="med" len="med"/>
                      <a:tailEnd type="none" w="med" len="med"/>
                    </a:lnT>
                  </a:tcPr>
                </a:tc>
                <a:tc>
                  <a:txBody>
                    <a:bodyPr/>
                    <a:lstStyle/>
                    <a:p>
                      <a:r>
                        <a:rPr lang="hr-HR" sz="1700" dirty="0" smtClean="0"/>
                        <a:t>22354</a:t>
                      </a:r>
                      <a:endParaRPr lang="hr-HR" sz="1700" dirty="0"/>
                    </a:p>
                  </a:txBody>
                  <a:tcPr marL="71435" marR="71435" marT="42865" marB="42865">
                    <a:lnT w="12700" cap="flat" cmpd="sng" algn="ctr">
                      <a:solidFill>
                        <a:schemeClr val="tx1"/>
                      </a:solidFill>
                      <a:prstDash val="solid"/>
                      <a:round/>
                      <a:headEnd type="none" w="med" len="med"/>
                      <a:tailEnd type="none" w="med" len="med"/>
                    </a:lnT>
                  </a:tcPr>
                </a:tc>
                <a:tc>
                  <a:txBody>
                    <a:bodyPr/>
                    <a:lstStyle/>
                    <a:p>
                      <a:r>
                        <a:rPr lang="hr-HR" sz="1700" dirty="0" smtClean="0"/>
                        <a:t>50,62</a:t>
                      </a:r>
                      <a:endParaRPr lang="hr-HR" sz="1700" dirty="0"/>
                    </a:p>
                  </a:txBody>
                  <a:tcPr marL="71435" marR="71435" marT="42865" marB="42865">
                    <a:lnT w="12700" cap="flat" cmpd="sng" algn="ctr">
                      <a:solidFill>
                        <a:schemeClr val="tx1"/>
                      </a:solidFill>
                      <a:prstDash val="solid"/>
                      <a:round/>
                      <a:headEnd type="none" w="med" len="med"/>
                      <a:tailEnd type="none" w="med" len="med"/>
                    </a:lnT>
                  </a:tcPr>
                </a:tc>
              </a:tr>
              <a:tr h="347685">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r>
              <a:tr h="347685">
                <a:tc>
                  <a:txBody>
                    <a:bodyPr/>
                    <a:lstStyle/>
                    <a:p>
                      <a:endParaRPr lang="hr-HR" sz="1700" dirty="0"/>
                    </a:p>
                  </a:txBody>
                  <a:tcPr marL="71435" marR="71435" marT="42865" marB="42865"/>
                </a:tc>
                <a:tc>
                  <a:txBody>
                    <a:bodyPr/>
                    <a:lstStyle/>
                    <a:p>
                      <a:endParaRPr lang="hr-HR" sz="1700" dirty="0"/>
                    </a:p>
                  </a:txBody>
                  <a:tcPr marL="71435" marR="71435" marT="42865" marB="42865"/>
                </a:tc>
                <a:tc>
                  <a:txBody>
                    <a:bodyPr/>
                    <a:lstStyle/>
                    <a:p>
                      <a:endParaRPr lang="hr-HR" sz="1700" dirty="0"/>
                    </a:p>
                  </a:txBody>
                  <a:tcPr marL="71435" marR="71435" marT="42865" marB="42865"/>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3079551993"/>
              </p:ext>
            </p:extLst>
          </p:nvPr>
        </p:nvGraphicFramePr>
        <p:xfrm>
          <a:off x="162467" y="1821656"/>
          <a:ext cx="2623024" cy="4776110"/>
        </p:xfrm>
        <a:graphic>
          <a:graphicData uri="http://schemas.openxmlformats.org/drawingml/2006/table">
            <a:tbl>
              <a:tblPr firstRow="1" bandRow="1">
                <a:tableStyleId>{073A0DAA-6AF3-43AB-8588-CEC1D06C72B9}</a:tableStyleId>
              </a:tblPr>
              <a:tblGrid>
                <a:gridCol w="837135"/>
                <a:gridCol w="1004563"/>
                <a:gridCol w="781326"/>
              </a:tblGrid>
              <a:tr h="600081">
                <a:tc>
                  <a:txBody>
                    <a:bodyPr/>
                    <a:lstStyle/>
                    <a:p>
                      <a:r>
                        <a:rPr lang="hr-HR" sz="1700" dirty="0" smtClean="0"/>
                        <a:t>Plasman</a:t>
                      </a:r>
                      <a:endParaRPr lang="hr-HR" sz="1700" dirty="0"/>
                    </a:p>
                  </a:txBody>
                  <a:tcPr marL="71435" marR="71435" marT="42865" marB="42865"/>
                </a:tc>
                <a:tc>
                  <a:txBody>
                    <a:bodyPr/>
                    <a:lstStyle/>
                    <a:p>
                      <a:r>
                        <a:rPr lang="hr-HR" sz="1700" dirty="0" err="1" smtClean="0"/>
                        <a:t>Br.prijave</a:t>
                      </a:r>
                      <a:endParaRPr lang="hr-HR" sz="1700" dirty="0"/>
                    </a:p>
                  </a:txBody>
                  <a:tcPr marL="71435" marR="71435" marT="42865" marB="42865"/>
                </a:tc>
                <a:tc>
                  <a:txBody>
                    <a:bodyPr/>
                    <a:lstStyle/>
                    <a:p>
                      <a:r>
                        <a:rPr lang="hr-HR" sz="1700" dirty="0" smtClean="0"/>
                        <a:t>Bodova</a:t>
                      </a:r>
                      <a:endParaRPr lang="hr-HR" sz="1700" dirty="0"/>
                    </a:p>
                  </a:txBody>
                  <a:tcPr marL="71435" marR="71435" marT="42865" marB="42865"/>
                </a:tc>
              </a:tr>
              <a:tr h="347685">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r>
              <a:tr h="347685">
                <a:tc>
                  <a:txBody>
                    <a:bodyPr/>
                    <a:lstStyle/>
                    <a:p>
                      <a:r>
                        <a:rPr lang="hr-HR" sz="1700" dirty="0" smtClean="0"/>
                        <a:t>66.</a:t>
                      </a:r>
                      <a:endParaRPr lang="hr-HR" sz="1700" dirty="0"/>
                    </a:p>
                  </a:txBody>
                  <a:tcPr marL="71435" marR="71435" marT="42865" marB="42865"/>
                </a:tc>
                <a:tc>
                  <a:txBody>
                    <a:bodyPr/>
                    <a:lstStyle/>
                    <a:p>
                      <a:r>
                        <a:rPr lang="hr-HR" sz="1700" dirty="0" smtClean="0"/>
                        <a:t>12324</a:t>
                      </a:r>
                      <a:endParaRPr lang="hr-HR" sz="1700" dirty="0"/>
                    </a:p>
                  </a:txBody>
                  <a:tcPr marL="71435" marR="71435" marT="42865" marB="42865"/>
                </a:tc>
                <a:tc>
                  <a:txBody>
                    <a:bodyPr/>
                    <a:lstStyle/>
                    <a:p>
                      <a:r>
                        <a:rPr lang="hr-HR" sz="1700" dirty="0" smtClean="0"/>
                        <a:t>56,61</a:t>
                      </a:r>
                    </a:p>
                  </a:txBody>
                  <a:tcPr marL="71435" marR="71435" marT="42865" marB="42865"/>
                </a:tc>
              </a:tr>
              <a:tr h="347685">
                <a:tc>
                  <a:txBody>
                    <a:bodyPr/>
                    <a:lstStyle/>
                    <a:p>
                      <a:r>
                        <a:rPr lang="hr-HR" sz="1700" dirty="0" smtClean="0"/>
                        <a:t>67.</a:t>
                      </a:r>
                      <a:endParaRPr lang="hr-HR" sz="1700" dirty="0"/>
                    </a:p>
                  </a:txBody>
                  <a:tcPr marL="71435" marR="71435" marT="42865" marB="42865"/>
                </a:tc>
                <a:tc>
                  <a:txBody>
                    <a:bodyPr/>
                    <a:lstStyle/>
                    <a:p>
                      <a:r>
                        <a:rPr lang="hr-HR" sz="1700" dirty="0" smtClean="0"/>
                        <a:t>2356</a:t>
                      </a:r>
                      <a:endParaRPr lang="hr-HR" sz="1700" dirty="0"/>
                    </a:p>
                  </a:txBody>
                  <a:tcPr marL="71435" marR="71435" marT="42865" marB="42865"/>
                </a:tc>
                <a:tc>
                  <a:txBody>
                    <a:bodyPr/>
                    <a:lstStyle/>
                    <a:p>
                      <a:r>
                        <a:rPr lang="hr-HR" sz="1700" dirty="0" smtClean="0"/>
                        <a:t>55,00</a:t>
                      </a:r>
                    </a:p>
                  </a:txBody>
                  <a:tcPr marL="71435" marR="71435" marT="42865" marB="42865"/>
                </a:tc>
              </a:tr>
              <a:tr h="347685">
                <a:tc>
                  <a:txBody>
                    <a:bodyPr/>
                    <a:lstStyle/>
                    <a:p>
                      <a:r>
                        <a:rPr lang="hr-HR" sz="1700" b="1" i="1" dirty="0" smtClean="0"/>
                        <a:t>68.</a:t>
                      </a:r>
                      <a:endParaRPr lang="hr-HR" sz="1700" b="1" i="1" dirty="0"/>
                    </a:p>
                  </a:txBody>
                  <a:tcPr marL="71435" marR="71435" marT="42865" marB="42865">
                    <a:solidFill>
                      <a:srgbClr val="92D050"/>
                    </a:solidFill>
                  </a:tcPr>
                </a:tc>
                <a:tc>
                  <a:txBody>
                    <a:bodyPr/>
                    <a:lstStyle/>
                    <a:p>
                      <a:r>
                        <a:rPr lang="hr-HR" sz="1700" b="1" i="1" dirty="0" smtClean="0"/>
                        <a:t>1024</a:t>
                      </a:r>
                      <a:endParaRPr lang="hr-HR" sz="1700" b="1" i="1" dirty="0"/>
                    </a:p>
                  </a:txBody>
                  <a:tcPr marL="71435" marR="71435" marT="42865" marB="42865">
                    <a:solidFill>
                      <a:srgbClr val="92D050"/>
                    </a:solidFill>
                  </a:tcPr>
                </a:tc>
                <a:tc>
                  <a:txBody>
                    <a:bodyPr/>
                    <a:lstStyle/>
                    <a:p>
                      <a:r>
                        <a:rPr lang="hr-HR" sz="1700" b="1" i="1" dirty="0" smtClean="0"/>
                        <a:t>54,5</a:t>
                      </a:r>
                      <a:endParaRPr lang="hr-HR" sz="1700" b="1" i="1" dirty="0"/>
                    </a:p>
                  </a:txBody>
                  <a:tcPr marL="71435" marR="71435" marT="42865" marB="42865">
                    <a:solidFill>
                      <a:srgbClr val="92D050"/>
                    </a:solidFill>
                  </a:tcPr>
                </a:tc>
              </a:tr>
              <a:tr h="347685">
                <a:tc>
                  <a:txBody>
                    <a:bodyPr/>
                    <a:lstStyle/>
                    <a:p>
                      <a:r>
                        <a:rPr lang="hr-HR" sz="1700" dirty="0" smtClean="0"/>
                        <a:t>69.</a:t>
                      </a:r>
                      <a:endParaRPr lang="hr-HR" sz="1700" dirty="0"/>
                    </a:p>
                  </a:txBody>
                  <a:tcPr marL="71435" marR="71435" marT="42865" marB="42865"/>
                </a:tc>
                <a:tc>
                  <a:txBody>
                    <a:bodyPr/>
                    <a:lstStyle/>
                    <a:p>
                      <a:r>
                        <a:rPr lang="hr-HR" sz="1700" dirty="0" smtClean="0"/>
                        <a:t>7896</a:t>
                      </a:r>
                      <a:endParaRPr lang="hr-HR" sz="1700" dirty="0"/>
                    </a:p>
                  </a:txBody>
                  <a:tcPr marL="71435" marR="71435" marT="42865" marB="42865"/>
                </a:tc>
                <a:tc>
                  <a:txBody>
                    <a:bodyPr/>
                    <a:lstStyle/>
                    <a:p>
                      <a:r>
                        <a:rPr lang="hr-HR" sz="1700" dirty="0" smtClean="0"/>
                        <a:t>54,30</a:t>
                      </a:r>
                      <a:endParaRPr lang="hr-HR" sz="1700" dirty="0"/>
                    </a:p>
                  </a:txBody>
                  <a:tcPr marL="71435" marR="71435" marT="42865" marB="42865"/>
                </a:tc>
              </a:tr>
              <a:tr h="347685">
                <a:tc>
                  <a:txBody>
                    <a:bodyPr/>
                    <a:lstStyle/>
                    <a:p>
                      <a:r>
                        <a:rPr lang="hr-HR" sz="1700" dirty="0" smtClean="0"/>
                        <a:t>70.</a:t>
                      </a:r>
                      <a:endParaRPr lang="hr-HR" sz="1700" dirty="0"/>
                    </a:p>
                  </a:txBody>
                  <a:tcPr marL="71435" marR="71435" marT="42865" marB="42865"/>
                </a:tc>
                <a:tc>
                  <a:txBody>
                    <a:bodyPr/>
                    <a:lstStyle/>
                    <a:p>
                      <a:r>
                        <a:rPr lang="hr-HR" sz="1700" dirty="0" smtClean="0"/>
                        <a:t>31567</a:t>
                      </a:r>
                      <a:endParaRPr lang="hr-HR" sz="1700" dirty="0"/>
                    </a:p>
                  </a:txBody>
                  <a:tcPr marL="71435" marR="71435" marT="42865" marB="42865"/>
                </a:tc>
                <a:tc>
                  <a:txBody>
                    <a:bodyPr/>
                    <a:lstStyle/>
                    <a:p>
                      <a:r>
                        <a:rPr lang="hr-HR" sz="1700" dirty="0" smtClean="0"/>
                        <a:t>54,20</a:t>
                      </a:r>
                      <a:endParaRPr lang="hr-HR" sz="1700" dirty="0"/>
                    </a:p>
                  </a:txBody>
                  <a:tcPr marL="71435" marR="71435" marT="42865" marB="42865"/>
                </a:tc>
              </a:tr>
              <a:tr h="347685">
                <a:tc>
                  <a:txBody>
                    <a:bodyPr/>
                    <a:lstStyle/>
                    <a:p>
                      <a:r>
                        <a:rPr lang="hr-HR" sz="1700" dirty="0" smtClean="0"/>
                        <a:t>71.</a:t>
                      </a:r>
                      <a:endParaRPr lang="hr-HR" sz="1700" dirty="0"/>
                    </a:p>
                  </a:txBody>
                  <a:tcPr marL="71435" marR="71435" marT="42865" marB="42865"/>
                </a:tc>
                <a:tc>
                  <a:txBody>
                    <a:bodyPr/>
                    <a:lstStyle/>
                    <a:p>
                      <a:r>
                        <a:rPr lang="hr-HR" sz="1700" dirty="0" smtClean="0"/>
                        <a:t>236</a:t>
                      </a:r>
                      <a:endParaRPr lang="hr-HR" sz="1700" dirty="0"/>
                    </a:p>
                  </a:txBody>
                  <a:tcPr marL="71435" marR="71435" marT="42865" marB="42865"/>
                </a:tc>
                <a:tc>
                  <a:txBody>
                    <a:bodyPr/>
                    <a:lstStyle/>
                    <a:p>
                      <a:r>
                        <a:rPr lang="hr-HR" sz="1700" dirty="0" smtClean="0"/>
                        <a:t>50,00</a:t>
                      </a:r>
                      <a:endParaRPr lang="hr-HR" sz="1700" dirty="0"/>
                    </a:p>
                  </a:txBody>
                  <a:tcPr marL="71435" marR="71435" marT="42865" marB="42865"/>
                </a:tc>
              </a:tr>
              <a:tr h="347685">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r>
              <a:tr h="347685">
                <a:tc>
                  <a:txBody>
                    <a:bodyPr/>
                    <a:lstStyle/>
                    <a:p>
                      <a:r>
                        <a:rPr lang="hr-HR" sz="1700" dirty="0" smtClean="0"/>
                        <a:t>100.</a:t>
                      </a:r>
                      <a:endParaRPr lang="hr-HR" sz="1700" dirty="0"/>
                    </a:p>
                  </a:txBody>
                  <a:tcPr marL="71435" marR="71435" marT="42865" marB="42865">
                    <a:lnB w="12700" cap="flat" cmpd="sng" algn="ctr">
                      <a:solidFill>
                        <a:schemeClr val="tx1"/>
                      </a:solidFill>
                      <a:prstDash val="solid"/>
                      <a:round/>
                      <a:headEnd type="none" w="med" len="med"/>
                      <a:tailEnd type="none" w="med" len="med"/>
                    </a:lnB>
                  </a:tcPr>
                </a:tc>
                <a:tc>
                  <a:txBody>
                    <a:bodyPr/>
                    <a:lstStyle/>
                    <a:p>
                      <a:r>
                        <a:rPr lang="hr-HR" sz="1700" dirty="0" smtClean="0"/>
                        <a:t>2341</a:t>
                      </a:r>
                      <a:endParaRPr lang="hr-HR" sz="1700" dirty="0"/>
                    </a:p>
                  </a:txBody>
                  <a:tcPr marL="71435" marR="71435" marT="42865" marB="42865">
                    <a:lnB w="12700" cap="flat" cmpd="sng" algn="ctr">
                      <a:solidFill>
                        <a:schemeClr val="tx1"/>
                      </a:solidFill>
                      <a:prstDash val="solid"/>
                      <a:round/>
                      <a:headEnd type="none" w="med" len="med"/>
                      <a:tailEnd type="none" w="med" len="med"/>
                    </a:lnB>
                  </a:tcPr>
                </a:tc>
                <a:tc>
                  <a:txBody>
                    <a:bodyPr/>
                    <a:lstStyle/>
                    <a:p>
                      <a:r>
                        <a:rPr lang="hr-HR" sz="1700" dirty="0" smtClean="0"/>
                        <a:t>49,00</a:t>
                      </a:r>
                      <a:endParaRPr lang="hr-HR" sz="1700" dirty="0"/>
                    </a:p>
                  </a:txBody>
                  <a:tcPr marL="71435" marR="71435" marT="42865" marB="42865">
                    <a:lnB w="12700" cap="flat" cmpd="sng" algn="ctr">
                      <a:solidFill>
                        <a:schemeClr val="tx1"/>
                      </a:solidFill>
                      <a:prstDash val="solid"/>
                      <a:round/>
                      <a:headEnd type="none" w="med" len="med"/>
                      <a:tailEnd type="none" w="med" len="med"/>
                    </a:lnB>
                  </a:tcPr>
                </a:tc>
              </a:tr>
              <a:tr h="347685">
                <a:tc>
                  <a:txBody>
                    <a:bodyPr/>
                    <a:lstStyle/>
                    <a:p>
                      <a:r>
                        <a:rPr lang="hr-HR" sz="1700" dirty="0" smtClean="0"/>
                        <a:t>101.</a:t>
                      </a:r>
                      <a:endParaRPr lang="hr-HR" sz="1700" dirty="0"/>
                    </a:p>
                  </a:txBody>
                  <a:tcPr marL="71435" marR="71435" marT="42865" marB="42865">
                    <a:lnT w="12700" cap="flat" cmpd="sng" algn="ctr">
                      <a:solidFill>
                        <a:schemeClr val="tx1"/>
                      </a:solidFill>
                      <a:prstDash val="solid"/>
                      <a:round/>
                      <a:headEnd type="none" w="med" len="med"/>
                      <a:tailEnd type="none" w="med" len="med"/>
                    </a:lnT>
                  </a:tcPr>
                </a:tc>
                <a:tc>
                  <a:txBody>
                    <a:bodyPr/>
                    <a:lstStyle/>
                    <a:p>
                      <a:r>
                        <a:rPr lang="hr-HR" sz="1700" dirty="0" smtClean="0"/>
                        <a:t>26356</a:t>
                      </a:r>
                      <a:endParaRPr lang="hr-HR" sz="1700" dirty="0"/>
                    </a:p>
                  </a:txBody>
                  <a:tcPr marL="71435" marR="71435" marT="42865" marB="42865">
                    <a:lnT w="12700" cap="flat" cmpd="sng" algn="ctr">
                      <a:solidFill>
                        <a:schemeClr val="tx1"/>
                      </a:solidFill>
                      <a:prstDash val="solid"/>
                      <a:round/>
                      <a:headEnd type="none" w="med" len="med"/>
                      <a:tailEnd type="none" w="med" len="med"/>
                    </a:lnT>
                  </a:tcPr>
                </a:tc>
                <a:tc>
                  <a:txBody>
                    <a:bodyPr/>
                    <a:lstStyle/>
                    <a:p>
                      <a:r>
                        <a:rPr lang="hr-HR" sz="1700" dirty="0" smtClean="0"/>
                        <a:t>48,69</a:t>
                      </a:r>
                      <a:endParaRPr lang="hr-HR" sz="1700" dirty="0"/>
                    </a:p>
                  </a:txBody>
                  <a:tcPr marL="71435" marR="71435" marT="42865" marB="42865">
                    <a:lnT w="12700" cap="flat" cmpd="sng" algn="ctr">
                      <a:solidFill>
                        <a:schemeClr val="tx1"/>
                      </a:solidFill>
                      <a:prstDash val="solid"/>
                      <a:round/>
                      <a:headEnd type="none" w="med" len="med"/>
                      <a:tailEnd type="none" w="med" len="med"/>
                    </a:lnT>
                  </a:tcPr>
                </a:tc>
              </a:tr>
              <a:tr h="347685">
                <a:tc>
                  <a:txBody>
                    <a:bodyPr/>
                    <a:lstStyle/>
                    <a:p>
                      <a:r>
                        <a:rPr lang="hr-HR" sz="1700" dirty="0" smtClean="0"/>
                        <a:t>102.</a:t>
                      </a:r>
                      <a:endParaRPr lang="hr-HR" sz="1700" dirty="0"/>
                    </a:p>
                  </a:txBody>
                  <a:tcPr marL="71435" marR="71435" marT="42865" marB="42865"/>
                </a:tc>
                <a:tc>
                  <a:txBody>
                    <a:bodyPr/>
                    <a:lstStyle/>
                    <a:p>
                      <a:r>
                        <a:rPr lang="hr-HR" sz="1700" dirty="0" smtClean="0"/>
                        <a:t>10123</a:t>
                      </a:r>
                      <a:endParaRPr lang="hr-HR" sz="1700" dirty="0"/>
                    </a:p>
                  </a:txBody>
                  <a:tcPr marL="71435" marR="71435" marT="42865" marB="42865"/>
                </a:tc>
                <a:tc>
                  <a:txBody>
                    <a:bodyPr/>
                    <a:lstStyle/>
                    <a:p>
                      <a:r>
                        <a:rPr lang="hr-HR" sz="1700" dirty="0" smtClean="0"/>
                        <a:t>47,33</a:t>
                      </a:r>
                      <a:endParaRPr lang="hr-HR" sz="1700" dirty="0"/>
                    </a:p>
                  </a:txBody>
                  <a:tcPr marL="71435" marR="71435" marT="42865" marB="42865"/>
                </a:tc>
              </a:tr>
              <a:tr h="347685">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r>
            </a:tbl>
          </a:graphicData>
        </a:graphic>
      </p:graphicFrame>
      <p:sp>
        <p:nvSpPr>
          <p:cNvPr id="52402" name="TextBox 11"/>
          <p:cNvSpPr txBox="1">
            <a:spLocks noChangeArrowheads="1"/>
          </p:cNvSpPr>
          <p:nvPr/>
        </p:nvSpPr>
        <p:spPr bwMode="auto">
          <a:xfrm>
            <a:off x="179512" y="1199556"/>
            <a:ext cx="2311398" cy="447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6928" tIns="38464" rIns="76928" bIns="38464">
            <a:spAutoFit/>
          </a:bodyPr>
          <a:lstStyle>
            <a:lvl1pPr eaLnBrk="0" hangingPunct="0">
              <a:defRPr sz="24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24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24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24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24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9pPr>
          </a:lstStyle>
          <a:p>
            <a:pPr eaLnBrk="1" hangingPunct="1"/>
            <a:r>
              <a:rPr lang="hr-HR" dirty="0" err="1" smtClean="0"/>
              <a:t>I.gimnazija</a:t>
            </a:r>
            <a:r>
              <a:rPr lang="hr-HR" dirty="0" smtClean="0"/>
              <a:t>, </a:t>
            </a:r>
            <a:r>
              <a:rPr lang="hr-HR" dirty="0" err="1" smtClean="0"/>
              <a:t>o.g</a:t>
            </a:r>
            <a:r>
              <a:rPr lang="hr-HR" dirty="0" smtClean="0"/>
              <a:t>.</a:t>
            </a:r>
            <a:endParaRPr lang="hr-HR" dirty="0"/>
          </a:p>
        </p:txBody>
      </p:sp>
      <p:sp>
        <p:nvSpPr>
          <p:cNvPr id="52403" name="TextBox 12"/>
          <p:cNvSpPr txBox="1">
            <a:spLocks noChangeArrowheads="1"/>
          </p:cNvSpPr>
          <p:nvPr/>
        </p:nvSpPr>
        <p:spPr bwMode="auto">
          <a:xfrm>
            <a:off x="3131840" y="1218903"/>
            <a:ext cx="2396357" cy="447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6928" tIns="38464" rIns="76928" bIns="38464">
            <a:spAutoFit/>
          </a:bodyPr>
          <a:lstStyle>
            <a:lvl1pPr eaLnBrk="0" hangingPunct="0">
              <a:defRPr sz="24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24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24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24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24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9pPr>
          </a:lstStyle>
          <a:p>
            <a:pPr eaLnBrk="1" hangingPunct="1"/>
            <a:r>
              <a:rPr lang="hr-HR" dirty="0" err="1" smtClean="0"/>
              <a:t>II.gimnazija</a:t>
            </a:r>
            <a:r>
              <a:rPr lang="hr-HR" dirty="0" smtClean="0"/>
              <a:t>, </a:t>
            </a:r>
            <a:r>
              <a:rPr lang="hr-HR" dirty="0" err="1" smtClean="0"/>
              <a:t>o.g</a:t>
            </a:r>
            <a:r>
              <a:rPr lang="hr-HR" dirty="0" smtClean="0"/>
              <a:t>.</a:t>
            </a:r>
            <a:endParaRPr lang="hr-HR" dirty="0"/>
          </a:p>
        </p:txBody>
      </p:sp>
      <p:sp>
        <p:nvSpPr>
          <p:cNvPr id="52405" name="TextBox 15"/>
          <p:cNvSpPr txBox="1">
            <a:spLocks noChangeArrowheads="1"/>
          </p:cNvSpPr>
          <p:nvPr/>
        </p:nvSpPr>
        <p:spPr bwMode="auto">
          <a:xfrm>
            <a:off x="8702489" y="3562946"/>
            <a:ext cx="463135" cy="447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6928" tIns="38464" rIns="76928" bIns="38464">
            <a:spAutoFit/>
          </a:bodyPr>
          <a:lstStyle>
            <a:lvl1pPr eaLnBrk="0" hangingPunct="0">
              <a:defRPr sz="24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24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24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24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24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9pPr>
          </a:lstStyle>
          <a:p>
            <a:pPr eaLnBrk="1" hangingPunct="1"/>
            <a:r>
              <a:rPr lang="hr-HR" b="1" dirty="0"/>
              <a:t>…</a:t>
            </a:r>
          </a:p>
        </p:txBody>
      </p:sp>
      <p:sp>
        <p:nvSpPr>
          <p:cNvPr id="12" name="TextBox 12"/>
          <p:cNvSpPr txBox="1">
            <a:spLocks noChangeArrowheads="1"/>
          </p:cNvSpPr>
          <p:nvPr/>
        </p:nvSpPr>
        <p:spPr bwMode="auto">
          <a:xfrm>
            <a:off x="5940152" y="1198962"/>
            <a:ext cx="2481316" cy="447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6928" tIns="38464" rIns="76928" bIns="38464">
            <a:spAutoFit/>
          </a:bodyPr>
          <a:lstStyle>
            <a:lvl1pPr eaLnBrk="0" hangingPunct="0">
              <a:defRPr sz="24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24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24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24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24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9pPr>
          </a:lstStyle>
          <a:p>
            <a:pPr eaLnBrk="1" hangingPunct="1"/>
            <a:r>
              <a:rPr lang="hr-HR" dirty="0" err="1" smtClean="0"/>
              <a:t>III.gimnazija</a:t>
            </a:r>
            <a:r>
              <a:rPr lang="hr-HR" dirty="0" smtClean="0"/>
              <a:t>, </a:t>
            </a:r>
            <a:r>
              <a:rPr lang="hr-HR" dirty="0" err="1" smtClean="0"/>
              <a:t>o.g</a:t>
            </a:r>
            <a:r>
              <a:rPr lang="hr-HR" dirty="0" smtClean="0"/>
              <a:t>.</a:t>
            </a:r>
            <a:endParaRPr lang="hr-HR" dirty="0"/>
          </a:p>
        </p:txBody>
      </p:sp>
      <p:sp>
        <p:nvSpPr>
          <p:cNvPr id="5" name="Down Arrow 4"/>
          <p:cNvSpPr/>
          <p:nvPr/>
        </p:nvSpPr>
        <p:spPr>
          <a:xfrm flipV="1">
            <a:off x="3563888" y="3598020"/>
            <a:ext cx="576064" cy="2999332"/>
          </a:xfrm>
          <a:prstGeom prst="downArrow">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
        <p:nvSpPr>
          <p:cNvPr id="13" name="Down Arrow 12"/>
          <p:cNvSpPr/>
          <p:nvPr/>
        </p:nvSpPr>
        <p:spPr>
          <a:xfrm flipV="1">
            <a:off x="6444208" y="3598020"/>
            <a:ext cx="576064" cy="2999332"/>
          </a:xfrm>
          <a:prstGeom prst="downArrow">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spTree>
    <p:extLst>
      <p:ext uri="{BB962C8B-B14F-4D97-AF65-F5344CB8AC3E}">
        <p14:creationId xmlns:p14="http://schemas.microsoft.com/office/powerpoint/2010/main" val="279032346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18277" y="188640"/>
            <a:ext cx="8484212" cy="680294"/>
          </a:xfrm>
        </p:spPr>
        <p:txBody>
          <a:bodyPr/>
          <a:lstStyle/>
          <a:p>
            <a:pPr eaLnBrk="1" hangingPunct="1">
              <a:defRPr/>
            </a:pPr>
            <a:r>
              <a:rPr lang="hr-HR" dirty="0" smtClean="0">
                <a:cs typeface="+mj-cs"/>
                <a:sym typeface="Trebuchet MS" pitchFamily="1" charset="0"/>
              </a:rPr>
              <a:t>Plasmani po školama i programima</a:t>
            </a:r>
            <a:endParaRPr lang="hr-HR" dirty="0">
              <a:cs typeface="+mj-cs"/>
              <a:sym typeface="Trebuchet MS" pitchFamily="1" charset="0"/>
            </a:endParaRPr>
          </a:p>
        </p:txBody>
      </p:sp>
      <p:sp>
        <p:nvSpPr>
          <p:cNvPr id="4" name="Slide Number Placeholder 3"/>
          <p:cNvSpPr>
            <a:spLocks noGrp="1"/>
          </p:cNvSpPr>
          <p:nvPr>
            <p:ph type="sldNum" sz="quarter" idx="4294967295"/>
          </p:nvPr>
        </p:nvSpPr>
        <p:spPr/>
        <p:txBody>
          <a:bodyPr/>
          <a:lstStyle/>
          <a:p>
            <a:pPr>
              <a:defRPr/>
            </a:pPr>
            <a:fld id="{6C4BE68B-5E1F-43C9-A878-D3C12ED051CA}" type="slidenum">
              <a:rPr lang="en-US" smtClean="0"/>
              <a:pPr>
                <a:defRPr/>
              </a:pPr>
              <a:t>8</a:t>
            </a:fld>
            <a:endParaRPr lang="en-US"/>
          </a:p>
        </p:txBody>
      </p:sp>
      <p:graphicFrame>
        <p:nvGraphicFramePr>
          <p:cNvPr id="9" name="Table 8"/>
          <p:cNvGraphicFramePr>
            <a:graphicFrameLocks noGrp="1"/>
          </p:cNvGraphicFramePr>
          <p:nvPr>
            <p:extLst>
              <p:ext uri="{D42A27DB-BD31-4B8C-83A1-F6EECF244321}">
                <p14:modId xmlns:p14="http://schemas.microsoft.com/office/powerpoint/2010/main" val="1488957217"/>
              </p:ext>
            </p:extLst>
          </p:nvPr>
        </p:nvGraphicFramePr>
        <p:xfrm>
          <a:off x="3064536" y="1821656"/>
          <a:ext cx="2623024" cy="4776110"/>
        </p:xfrm>
        <a:graphic>
          <a:graphicData uri="http://schemas.openxmlformats.org/drawingml/2006/table">
            <a:tbl>
              <a:tblPr firstRow="1" bandRow="1">
                <a:tableStyleId>{073A0DAA-6AF3-43AB-8588-CEC1D06C72B9}</a:tableStyleId>
              </a:tblPr>
              <a:tblGrid>
                <a:gridCol w="837135"/>
                <a:gridCol w="1004563"/>
                <a:gridCol w="781326"/>
              </a:tblGrid>
              <a:tr h="600081">
                <a:tc>
                  <a:txBody>
                    <a:bodyPr/>
                    <a:lstStyle/>
                    <a:p>
                      <a:r>
                        <a:rPr lang="hr-HR" sz="1700" dirty="0" smtClean="0"/>
                        <a:t>Plasman</a:t>
                      </a:r>
                      <a:endParaRPr lang="hr-HR" sz="1700" dirty="0"/>
                    </a:p>
                  </a:txBody>
                  <a:tcPr marL="71435" marR="71435" marT="42865" marB="42865"/>
                </a:tc>
                <a:tc>
                  <a:txBody>
                    <a:bodyPr/>
                    <a:lstStyle/>
                    <a:p>
                      <a:r>
                        <a:rPr lang="hr-HR" sz="1700" dirty="0" err="1" smtClean="0"/>
                        <a:t>Br.prijave</a:t>
                      </a:r>
                      <a:endParaRPr lang="hr-HR" sz="1700" dirty="0"/>
                    </a:p>
                  </a:txBody>
                  <a:tcPr marL="71435" marR="71435" marT="42865" marB="42865"/>
                </a:tc>
                <a:tc>
                  <a:txBody>
                    <a:bodyPr/>
                    <a:lstStyle/>
                    <a:p>
                      <a:r>
                        <a:rPr lang="hr-HR" sz="1700" dirty="0" smtClean="0"/>
                        <a:t>Bodova</a:t>
                      </a:r>
                      <a:endParaRPr lang="hr-HR" sz="1700" dirty="0"/>
                    </a:p>
                  </a:txBody>
                  <a:tcPr marL="71435" marR="71435" marT="42865" marB="42865"/>
                </a:tc>
              </a:tr>
              <a:tr h="347685">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r>
              <a:tr h="347685">
                <a:tc>
                  <a:txBody>
                    <a:bodyPr/>
                    <a:lstStyle/>
                    <a:p>
                      <a:r>
                        <a:rPr lang="hr-HR" sz="1700" dirty="0" smtClean="0"/>
                        <a:t>107.</a:t>
                      </a:r>
                      <a:endParaRPr lang="hr-HR" sz="1700" dirty="0"/>
                    </a:p>
                  </a:txBody>
                  <a:tcPr marL="71435" marR="71435" marT="42865" marB="42865"/>
                </a:tc>
                <a:tc>
                  <a:txBody>
                    <a:bodyPr/>
                    <a:lstStyle/>
                    <a:p>
                      <a:r>
                        <a:rPr lang="hr-HR" sz="1700" dirty="0" smtClean="0"/>
                        <a:t>2088</a:t>
                      </a:r>
                      <a:endParaRPr lang="hr-HR" sz="1700" dirty="0"/>
                    </a:p>
                  </a:txBody>
                  <a:tcPr marL="71435" marR="71435" marT="42865" marB="42865"/>
                </a:tc>
                <a:tc>
                  <a:txBody>
                    <a:bodyPr/>
                    <a:lstStyle/>
                    <a:p>
                      <a:r>
                        <a:rPr lang="hr-HR" sz="1700" dirty="0" smtClean="0"/>
                        <a:t>57,30</a:t>
                      </a:r>
                    </a:p>
                  </a:txBody>
                  <a:tcPr marL="71435" marR="71435" marT="42865" marB="42865"/>
                </a:tc>
              </a:tr>
              <a:tr h="347685">
                <a:tc>
                  <a:txBody>
                    <a:bodyPr/>
                    <a:lstStyle/>
                    <a:p>
                      <a:r>
                        <a:rPr lang="hr-HR" sz="1700" dirty="0" smtClean="0"/>
                        <a:t>108.</a:t>
                      </a:r>
                      <a:endParaRPr lang="hr-HR" sz="1700" dirty="0"/>
                    </a:p>
                  </a:txBody>
                  <a:tcPr marL="71435" marR="71435" marT="42865" marB="42865"/>
                </a:tc>
                <a:tc>
                  <a:txBody>
                    <a:bodyPr/>
                    <a:lstStyle/>
                    <a:p>
                      <a:r>
                        <a:rPr lang="hr-HR" sz="1700" dirty="0" smtClean="0"/>
                        <a:t>8095</a:t>
                      </a:r>
                      <a:endParaRPr lang="hr-HR" sz="1700" dirty="0"/>
                    </a:p>
                  </a:txBody>
                  <a:tcPr marL="71435" marR="71435" marT="42865" marB="42865"/>
                </a:tc>
                <a:tc>
                  <a:txBody>
                    <a:bodyPr/>
                    <a:lstStyle/>
                    <a:p>
                      <a:r>
                        <a:rPr lang="hr-HR" sz="1700" dirty="0" smtClean="0"/>
                        <a:t>57,15</a:t>
                      </a:r>
                    </a:p>
                  </a:txBody>
                  <a:tcPr marL="71435" marR="71435" marT="42865" marB="42865"/>
                </a:tc>
              </a:tr>
              <a:tr h="347685">
                <a:tc>
                  <a:txBody>
                    <a:bodyPr/>
                    <a:lstStyle/>
                    <a:p>
                      <a:r>
                        <a:rPr lang="hr-HR" sz="1700" b="1" i="1" dirty="0" smtClean="0"/>
                        <a:t>109.</a:t>
                      </a:r>
                      <a:endParaRPr lang="hr-HR" sz="1700" b="1" i="1" dirty="0"/>
                    </a:p>
                  </a:txBody>
                  <a:tcPr marL="71435" marR="71435" marT="42865" marB="42865">
                    <a:solidFill>
                      <a:srgbClr val="92D050"/>
                    </a:solidFill>
                  </a:tcPr>
                </a:tc>
                <a:tc>
                  <a:txBody>
                    <a:bodyPr/>
                    <a:lstStyle/>
                    <a:p>
                      <a:r>
                        <a:rPr lang="hr-HR" sz="1700" b="1" i="1" dirty="0" smtClean="0"/>
                        <a:t>1024</a:t>
                      </a:r>
                      <a:endParaRPr lang="hr-HR" sz="1700" b="1" i="1" dirty="0"/>
                    </a:p>
                  </a:txBody>
                  <a:tcPr marL="71435" marR="71435" marT="42865" marB="42865">
                    <a:solidFill>
                      <a:srgbClr val="92D050"/>
                    </a:solidFill>
                  </a:tcPr>
                </a:tc>
                <a:tc>
                  <a:txBody>
                    <a:bodyPr/>
                    <a:lstStyle/>
                    <a:p>
                      <a:r>
                        <a:rPr lang="hr-HR" sz="1700" b="1" i="1" dirty="0" smtClean="0"/>
                        <a:t>56,5</a:t>
                      </a:r>
                      <a:endParaRPr lang="hr-HR" sz="1700" b="1" i="1" dirty="0"/>
                    </a:p>
                  </a:txBody>
                  <a:tcPr marL="71435" marR="71435" marT="42865" marB="42865">
                    <a:solidFill>
                      <a:srgbClr val="92D050"/>
                    </a:solidFill>
                  </a:tcPr>
                </a:tc>
              </a:tr>
              <a:tr h="347685">
                <a:tc>
                  <a:txBody>
                    <a:bodyPr/>
                    <a:lstStyle/>
                    <a:p>
                      <a:r>
                        <a:rPr lang="hr-HR" sz="1700" dirty="0" smtClean="0"/>
                        <a:t>110.</a:t>
                      </a:r>
                      <a:endParaRPr lang="hr-HR" sz="1700" dirty="0"/>
                    </a:p>
                  </a:txBody>
                  <a:tcPr marL="71435" marR="71435" marT="42865" marB="42865"/>
                </a:tc>
                <a:tc>
                  <a:txBody>
                    <a:bodyPr/>
                    <a:lstStyle/>
                    <a:p>
                      <a:r>
                        <a:rPr lang="hr-HR" sz="1700" dirty="0" smtClean="0"/>
                        <a:t>10926</a:t>
                      </a:r>
                      <a:endParaRPr lang="hr-HR" sz="1700" dirty="0"/>
                    </a:p>
                  </a:txBody>
                  <a:tcPr marL="71435" marR="71435" marT="42865" marB="42865"/>
                </a:tc>
                <a:tc>
                  <a:txBody>
                    <a:bodyPr/>
                    <a:lstStyle/>
                    <a:p>
                      <a:r>
                        <a:rPr lang="hr-HR" sz="1700" dirty="0" smtClean="0"/>
                        <a:t>56,43</a:t>
                      </a:r>
                      <a:endParaRPr lang="hr-HR" sz="1700" dirty="0"/>
                    </a:p>
                  </a:txBody>
                  <a:tcPr marL="71435" marR="71435" marT="42865" marB="42865"/>
                </a:tc>
              </a:tr>
              <a:tr h="347685">
                <a:tc>
                  <a:txBody>
                    <a:bodyPr/>
                    <a:lstStyle/>
                    <a:p>
                      <a:r>
                        <a:rPr lang="hr-HR" sz="1700" dirty="0" smtClean="0"/>
                        <a:t>111.</a:t>
                      </a:r>
                      <a:endParaRPr lang="hr-HR" sz="1700" dirty="0"/>
                    </a:p>
                  </a:txBody>
                  <a:tcPr marL="71435" marR="71435" marT="42865" marB="42865"/>
                </a:tc>
                <a:tc>
                  <a:txBody>
                    <a:bodyPr/>
                    <a:lstStyle/>
                    <a:p>
                      <a:r>
                        <a:rPr lang="hr-HR" sz="1700" dirty="0" smtClean="0"/>
                        <a:t>21955</a:t>
                      </a:r>
                      <a:endParaRPr lang="hr-HR" sz="1700" dirty="0"/>
                    </a:p>
                  </a:txBody>
                  <a:tcPr marL="71435" marR="71435" marT="42865" marB="42865"/>
                </a:tc>
                <a:tc>
                  <a:txBody>
                    <a:bodyPr/>
                    <a:lstStyle/>
                    <a:p>
                      <a:r>
                        <a:rPr lang="hr-HR" sz="1700" dirty="0" smtClean="0"/>
                        <a:t>56,27</a:t>
                      </a:r>
                      <a:endParaRPr lang="hr-HR" sz="1700" dirty="0"/>
                    </a:p>
                  </a:txBody>
                  <a:tcPr marL="71435" marR="71435" marT="42865" marB="42865"/>
                </a:tc>
              </a:tr>
              <a:tr h="347685">
                <a:tc>
                  <a:txBody>
                    <a:bodyPr/>
                    <a:lstStyle/>
                    <a:p>
                      <a:r>
                        <a:rPr lang="hr-HR" sz="1700" dirty="0" smtClean="0"/>
                        <a:t>112.</a:t>
                      </a:r>
                      <a:endParaRPr lang="hr-HR" sz="1700" dirty="0"/>
                    </a:p>
                  </a:txBody>
                  <a:tcPr marL="71435" marR="71435" marT="42865" marB="42865"/>
                </a:tc>
                <a:tc>
                  <a:txBody>
                    <a:bodyPr/>
                    <a:lstStyle/>
                    <a:p>
                      <a:r>
                        <a:rPr lang="hr-HR" sz="1700" dirty="0" smtClean="0"/>
                        <a:t>345</a:t>
                      </a:r>
                      <a:endParaRPr lang="hr-HR" sz="1700" dirty="0"/>
                    </a:p>
                  </a:txBody>
                  <a:tcPr marL="71435" marR="71435" marT="42865" marB="42865"/>
                </a:tc>
                <a:tc>
                  <a:txBody>
                    <a:bodyPr/>
                    <a:lstStyle/>
                    <a:p>
                      <a:r>
                        <a:rPr lang="hr-HR" sz="1700" dirty="0" smtClean="0"/>
                        <a:t>55,16</a:t>
                      </a:r>
                      <a:endParaRPr lang="hr-HR" sz="1700" dirty="0"/>
                    </a:p>
                  </a:txBody>
                  <a:tcPr marL="71435" marR="71435" marT="42865" marB="42865"/>
                </a:tc>
              </a:tr>
              <a:tr h="347685">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r>
              <a:tr h="347685">
                <a:tc>
                  <a:txBody>
                    <a:bodyPr/>
                    <a:lstStyle/>
                    <a:p>
                      <a:r>
                        <a:rPr lang="hr-HR" sz="1700" dirty="0" smtClean="0"/>
                        <a:t>150.</a:t>
                      </a:r>
                      <a:endParaRPr lang="hr-HR" sz="1700" dirty="0"/>
                    </a:p>
                  </a:txBody>
                  <a:tcPr marL="71435" marR="71435" marT="42865" marB="42865">
                    <a:lnB w="12700" cap="flat" cmpd="sng" algn="ctr">
                      <a:solidFill>
                        <a:schemeClr val="tx1"/>
                      </a:solidFill>
                      <a:prstDash val="solid"/>
                      <a:round/>
                      <a:headEnd type="none" w="med" len="med"/>
                      <a:tailEnd type="none" w="med" len="med"/>
                    </a:lnB>
                  </a:tcPr>
                </a:tc>
                <a:tc>
                  <a:txBody>
                    <a:bodyPr/>
                    <a:lstStyle/>
                    <a:p>
                      <a:r>
                        <a:rPr lang="hr-HR" sz="1700" dirty="0" smtClean="0"/>
                        <a:t>23844</a:t>
                      </a:r>
                      <a:endParaRPr lang="hr-HR" sz="1700" dirty="0"/>
                    </a:p>
                  </a:txBody>
                  <a:tcPr marL="71435" marR="71435" marT="42865" marB="42865">
                    <a:lnB w="12700" cap="flat" cmpd="sng" algn="ctr">
                      <a:solidFill>
                        <a:schemeClr val="tx1"/>
                      </a:solidFill>
                      <a:prstDash val="solid"/>
                      <a:round/>
                      <a:headEnd type="none" w="med" len="med"/>
                      <a:tailEnd type="none" w="med" len="med"/>
                    </a:lnB>
                  </a:tcPr>
                </a:tc>
                <a:tc>
                  <a:txBody>
                    <a:bodyPr/>
                    <a:lstStyle/>
                    <a:p>
                      <a:r>
                        <a:rPr lang="hr-HR" sz="1700" dirty="0" smtClean="0"/>
                        <a:t>51,12</a:t>
                      </a:r>
                      <a:endParaRPr lang="hr-HR" sz="1700" dirty="0"/>
                    </a:p>
                  </a:txBody>
                  <a:tcPr marL="71435" marR="71435" marT="42865" marB="42865">
                    <a:lnB w="12700" cap="flat" cmpd="sng" algn="ctr">
                      <a:solidFill>
                        <a:schemeClr val="tx1"/>
                      </a:solidFill>
                      <a:prstDash val="solid"/>
                      <a:round/>
                      <a:headEnd type="none" w="med" len="med"/>
                      <a:tailEnd type="none" w="med" len="med"/>
                    </a:lnB>
                  </a:tcPr>
                </a:tc>
              </a:tr>
              <a:tr h="347685">
                <a:tc>
                  <a:txBody>
                    <a:bodyPr/>
                    <a:lstStyle/>
                    <a:p>
                      <a:r>
                        <a:rPr lang="hr-HR" sz="1700" dirty="0" smtClean="0"/>
                        <a:t>151.</a:t>
                      </a:r>
                      <a:endParaRPr lang="hr-HR" sz="1700" dirty="0"/>
                    </a:p>
                  </a:txBody>
                  <a:tcPr marL="71435" marR="71435" marT="42865" marB="42865">
                    <a:lnT w="12700" cap="flat" cmpd="sng" algn="ctr">
                      <a:solidFill>
                        <a:schemeClr val="tx1"/>
                      </a:solidFill>
                      <a:prstDash val="solid"/>
                      <a:round/>
                      <a:headEnd type="none" w="med" len="med"/>
                      <a:tailEnd type="none" w="med" len="med"/>
                    </a:lnT>
                  </a:tcPr>
                </a:tc>
                <a:tc>
                  <a:txBody>
                    <a:bodyPr/>
                    <a:lstStyle/>
                    <a:p>
                      <a:r>
                        <a:rPr lang="hr-HR" sz="1700" dirty="0" smtClean="0"/>
                        <a:t>12122</a:t>
                      </a:r>
                      <a:endParaRPr lang="hr-HR" sz="1700" dirty="0"/>
                    </a:p>
                  </a:txBody>
                  <a:tcPr marL="71435" marR="71435" marT="42865" marB="42865">
                    <a:lnT w="12700" cap="flat" cmpd="sng" algn="ctr">
                      <a:solidFill>
                        <a:schemeClr val="tx1"/>
                      </a:solidFill>
                      <a:prstDash val="solid"/>
                      <a:round/>
                      <a:headEnd type="none" w="med" len="med"/>
                      <a:tailEnd type="none" w="med" len="med"/>
                    </a:lnT>
                  </a:tcPr>
                </a:tc>
                <a:tc>
                  <a:txBody>
                    <a:bodyPr/>
                    <a:lstStyle/>
                    <a:p>
                      <a:r>
                        <a:rPr lang="hr-HR" sz="1700" dirty="0" smtClean="0"/>
                        <a:t>51,05</a:t>
                      </a:r>
                      <a:endParaRPr lang="hr-HR" sz="1700" dirty="0"/>
                    </a:p>
                  </a:txBody>
                  <a:tcPr marL="71435" marR="71435" marT="42865" marB="42865">
                    <a:lnT w="12700" cap="flat" cmpd="sng" algn="ctr">
                      <a:solidFill>
                        <a:schemeClr val="tx1"/>
                      </a:solidFill>
                      <a:prstDash val="solid"/>
                      <a:round/>
                      <a:headEnd type="none" w="med" len="med"/>
                      <a:tailEnd type="none" w="med" len="med"/>
                    </a:lnT>
                  </a:tcPr>
                </a:tc>
              </a:tr>
              <a:tr h="347685">
                <a:tc>
                  <a:txBody>
                    <a:bodyPr/>
                    <a:lstStyle/>
                    <a:p>
                      <a:r>
                        <a:rPr lang="hr-HR" sz="1700" dirty="0" smtClean="0"/>
                        <a:t>152.</a:t>
                      </a:r>
                      <a:endParaRPr lang="hr-HR" sz="1700" dirty="0"/>
                    </a:p>
                  </a:txBody>
                  <a:tcPr marL="71435" marR="71435" marT="42865" marB="42865"/>
                </a:tc>
                <a:tc>
                  <a:txBody>
                    <a:bodyPr/>
                    <a:lstStyle/>
                    <a:p>
                      <a:r>
                        <a:rPr lang="hr-HR" sz="1700" dirty="0" smtClean="0"/>
                        <a:t>2345</a:t>
                      </a:r>
                      <a:endParaRPr lang="hr-HR" sz="1700" dirty="0"/>
                    </a:p>
                  </a:txBody>
                  <a:tcPr marL="71435" marR="71435" marT="42865" marB="42865"/>
                </a:tc>
                <a:tc>
                  <a:txBody>
                    <a:bodyPr/>
                    <a:lstStyle/>
                    <a:p>
                      <a:r>
                        <a:rPr lang="hr-HR" sz="1700" dirty="0" smtClean="0"/>
                        <a:t>50,88</a:t>
                      </a:r>
                      <a:endParaRPr lang="hr-HR" sz="1700" dirty="0"/>
                    </a:p>
                  </a:txBody>
                  <a:tcPr marL="71435" marR="71435" marT="42865" marB="42865"/>
                </a:tc>
              </a:tr>
              <a:tr h="347685">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r>
            </a:tbl>
          </a:graphicData>
        </a:graphic>
      </p:graphicFrame>
      <p:graphicFrame>
        <p:nvGraphicFramePr>
          <p:cNvPr id="10" name="Table 9"/>
          <p:cNvGraphicFramePr>
            <a:graphicFrameLocks noGrp="1"/>
          </p:cNvGraphicFramePr>
          <p:nvPr>
            <p:extLst>
              <p:ext uri="{D42A27DB-BD31-4B8C-83A1-F6EECF244321}">
                <p14:modId xmlns:p14="http://schemas.microsoft.com/office/powerpoint/2010/main" val="2998513130"/>
              </p:ext>
            </p:extLst>
          </p:nvPr>
        </p:nvGraphicFramePr>
        <p:xfrm>
          <a:off x="5967846" y="1821656"/>
          <a:ext cx="2623025" cy="4776110"/>
        </p:xfrm>
        <a:graphic>
          <a:graphicData uri="http://schemas.openxmlformats.org/drawingml/2006/table">
            <a:tbl>
              <a:tblPr firstRow="1" bandRow="1">
                <a:tableStyleId>{073A0DAA-6AF3-43AB-8588-CEC1D06C72B9}</a:tableStyleId>
              </a:tblPr>
              <a:tblGrid>
                <a:gridCol w="837136"/>
                <a:gridCol w="1004563"/>
                <a:gridCol w="781326"/>
              </a:tblGrid>
              <a:tr h="600081">
                <a:tc>
                  <a:txBody>
                    <a:bodyPr/>
                    <a:lstStyle/>
                    <a:p>
                      <a:r>
                        <a:rPr lang="hr-HR" sz="1700" dirty="0" smtClean="0"/>
                        <a:t>Plasman</a:t>
                      </a:r>
                      <a:endParaRPr lang="hr-HR" sz="1700" dirty="0"/>
                    </a:p>
                  </a:txBody>
                  <a:tcPr marL="71435" marR="71435" marT="42865" marB="42865"/>
                </a:tc>
                <a:tc>
                  <a:txBody>
                    <a:bodyPr/>
                    <a:lstStyle/>
                    <a:p>
                      <a:r>
                        <a:rPr lang="hr-HR" sz="1700" dirty="0" err="1" smtClean="0"/>
                        <a:t>Br.prijave</a:t>
                      </a:r>
                      <a:endParaRPr lang="hr-HR" sz="1700" dirty="0"/>
                    </a:p>
                  </a:txBody>
                  <a:tcPr marL="71435" marR="71435" marT="42865" marB="42865"/>
                </a:tc>
                <a:tc>
                  <a:txBody>
                    <a:bodyPr/>
                    <a:lstStyle/>
                    <a:p>
                      <a:r>
                        <a:rPr lang="hr-HR" sz="1700" dirty="0" smtClean="0"/>
                        <a:t>Bodova</a:t>
                      </a:r>
                      <a:endParaRPr lang="hr-HR" sz="1700" dirty="0"/>
                    </a:p>
                  </a:txBody>
                  <a:tcPr marL="71435" marR="71435" marT="42865" marB="42865"/>
                </a:tc>
              </a:tr>
              <a:tr h="347685">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r>
              <a:tr h="347685">
                <a:tc>
                  <a:txBody>
                    <a:bodyPr/>
                    <a:lstStyle/>
                    <a:p>
                      <a:r>
                        <a:rPr lang="hr-HR" sz="1700" dirty="0" smtClean="0"/>
                        <a:t>105.</a:t>
                      </a:r>
                      <a:endParaRPr lang="hr-HR" sz="1700" dirty="0"/>
                    </a:p>
                  </a:txBody>
                  <a:tcPr marL="71435" marR="71435" marT="42865" marB="42865"/>
                </a:tc>
                <a:tc>
                  <a:txBody>
                    <a:bodyPr/>
                    <a:lstStyle/>
                    <a:p>
                      <a:r>
                        <a:rPr lang="hr-HR" sz="1700" dirty="0" smtClean="0"/>
                        <a:t>26374</a:t>
                      </a:r>
                      <a:endParaRPr lang="hr-HR" sz="1700" dirty="0"/>
                    </a:p>
                  </a:txBody>
                  <a:tcPr marL="71435" marR="71435" marT="42865" marB="42865"/>
                </a:tc>
                <a:tc>
                  <a:txBody>
                    <a:bodyPr/>
                    <a:lstStyle/>
                    <a:p>
                      <a:r>
                        <a:rPr lang="hr-HR" sz="1700" dirty="0" smtClean="0"/>
                        <a:t>57,63</a:t>
                      </a:r>
                    </a:p>
                  </a:txBody>
                  <a:tcPr marL="71435" marR="71435" marT="42865" marB="42865"/>
                </a:tc>
              </a:tr>
              <a:tr h="347685">
                <a:tc>
                  <a:txBody>
                    <a:bodyPr/>
                    <a:lstStyle/>
                    <a:p>
                      <a:r>
                        <a:rPr lang="hr-HR" sz="1700" dirty="0" smtClean="0"/>
                        <a:t>106.</a:t>
                      </a:r>
                      <a:endParaRPr lang="hr-HR" sz="1700" dirty="0"/>
                    </a:p>
                  </a:txBody>
                  <a:tcPr marL="71435" marR="71435" marT="42865" marB="42865"/>
                </a:tc>
                <a:tc>
                  <a:txBody>
                    <a:bodyPr/>
                    <a:lstStyle/>
                    <a:p>
                      <a:r>
                        <a:rPr lang="hr-HR" sz="1700" dirty="0" smtClean="0"/>
                        <a:t>2546</a:t>
                      </a:r>
                      <a:endParaRPr lang="hr-HR" sz="1700" dirty="0"/>
                    </a:p>
                  </a:txBody>
                  <a:tcPr marL="71435" marR="71435" marT="42865" marB="42865"/>
                </a:tc>
                <a:tc>
                  <a:txBody>
                    <a:bodyPr/>
                    <a:lstStyle/>
                    <a:p>
                      <a:r>
                        <a:rPr lang="hr-HR" sz="1700" dirty="0" smtClean="0"/>
                        <a:t>56,26</a:t>
                      </a:r>
                    </a:p>
                  </a:txBody>
                  <a:tcPr marL="71435" marR="71435" marT="42865" marB="42865"/>
                </a:tc>
              </a:tr>
              <a:tr h="347685">
                <a:tc>
                  <a:txBody>
                    <a:bodyPr/>
                    <a:lstStyle/>
                    <a:p>
                      <a:r>
                        <a:rPr lang="hr-HR" sz="1700" b="1" i="1" dirty="0" smtClean="0"/>
                        <a:t>107.</a:t>
                      </a:r>
                      <a:endParaRPr lang="hr-HR" sz="1700" b="1" i="1" dirty="0"/>
                    </a:p>
                  </a:txBody>
                  <a:tcPr marL="71435" marR="71435" marT="42865" marB="42865">
                    <a:solidFill>
                      <a:srgbClr val="92D050"/>
                    </a:solidFill>
                  </a:tcPr>
                </a:tc>
                <a:tc>
                  <a:txBody>
                    <a:bodyPr/>
                    <a:lstStyle/>
                    <a:p>
                      <a:r>
                        <a:rPr lang="hr-HR" sz="1700" b="1" i="1" dirty="0" smtClean="0"/>
                        <a:t>1024</a:t>
                      </a:r>
                      <a:endParaRPr lang="hr-HR" sz="1700" b="1" i="1" dirty="0"/>
                    </a:p>
                  </a:txBody>
                  <a:tcPr marL="71435" marR="71435" marT="42865" marB="42865">
                    <a:solidFill>
                      <a:srgbClr val="92D050"/>
                    </a:solidFill>
                  </a:tcPr>
                </a:tc>
                <a:tc>
                  <a:txBody>
                    <a:bodyPr/>
                    <a:lstStyle/>
                    <a:p>
                      <a:r>
                        <a:rPr lang="hr-HR" sz="1700" b="1" i="1" dirty="0" smtClean="0"/>
                        <a:t>55,7</a:t>
                      </a:r>
                      <a:endParaRPr lang="hr-HR" sz="1700" b="1" i="1" dirty="0"/>
                    </a:p>
                  </a:txBody>
                  <a:tcPr marL="71435" marR="71435" marT="42865" marB="42865">
                    <a:solidFill>
                      <a:srgbClr val="92D050"/>
                    </a:solidFill>
                  </a:tcPr>
                </a:tc>
              </a:tr>
              <a:tr h="347685">
                <a:tc>
                  <a:txBody>
                    <a:bodyPr/>
                    <a:lstStyle/>
                    <a:p>
                      <a:r>
                        <a:rPr lang="hr-HR" sz="1700" dirty="0" smtClean="0"/>
                        <a:t>108.</a:t>
                      </a:r>
                      <a:endParaRPr lang="hr-HR" sz="1700" dirty="0"/>
                    </a:p>
                  </a:txBody>
                  <a:tcPr marL="71435" marR="71435" marT="42865" marB="42865"/>
                </a:tc>
                <a:tc>
                  <a:txBody>
                    <a:bodyPr/>
                    <a:lstStyle/>
                    <a:p>
                      <a:r>
                        <a:rPr lang="hr-HR" sz="1700" dirty="0" smtClean="0"/>
                        <a:t>22456</a:t>
                      </a:r>
                      <a:endParaRPr lang="hr-HR" sz="1700" dirty="0"/>
                    </a:p>
                  </a:txBody>
                  <a:tcPr marL="71435" marR="71435" marT="42865" marB="42865"/>
                </a:tc>
                <a:tc>
                  <a:txBody>
                    <a:bodyPr/>
                    <a:lstStyle/>
                    <a:p>
                      <a:r>
                        <a:rPr lang="hr-HR" sz="1700" dirty="0" smtClean="0"/>
                        <a:t>55,49</a:t>
                      </a:r>
                      <a:endParaRPr lang="hr-HR" sz="1700" dirty="0"/>
                    </a:p>
                  </a:txBody>
                  <a:tcPr marL="71435" marR="71435" marT="42865" marB="42865"/>
                </a:tc>
              </a:tr>
              <a:tr h="347685">
                <a:tc>
                  <a:txBody>
                    <a:bodyPr/>
                    <a:lstStyle/>
                    <a:p>
                      <a:r>
                        <a:rPr lang="hr-HR" sz="1700" dirty="0" smtClean="0"/>
                        <a:t>109.</a:t>
                      </a:r>
                      <a:endParaRPr lang="hr-HR" sz="1700" dirty="0"/>
                    </a:p>
                  </a:txBody>
                  <a:tcPr marL="71435" marR="71435" marT="42865" marB="42865"/>
                </a:tc>
                <a:tc>
                  <a:txBody>
                    <a:bodyPr/>
                    <a:lstStyle/>
                    <a:p>
                      <a:r>
                        <a:rPr lang="hr-HR" sz="1700" dirty="0" smtClean="0"/>
                        <a:t>33221</a:t>
                      </a:r>
                      <a:endParaRPr lang="hr-HR" sz="1700" dirty="0"/>
                    </a:p>
                  </a:txBody>
                  <a:tcPr marL="71435" marR="71435" marT="42865" marB="42865"/>
                </a:tc>
                <a:tc>
                  <a:txBody>
                    <a:bodyPr/>
                    <a:lstStyle/>
                    <a:p>
                      <a:r>
                        <a:rPr lang="hr-HR" sz="1700" dirty="0" smtClean="0"/>
                        <a:t>55,18</a:t>
                      </a:r>
                      <a:endParaRPr lang="hr-HR" sz="1700" dirty="0"/>
                    </a:p>
                  </a:txBody>
                  <a:tcPr marL="71435" marR="71435" marT="42865" marB="42865"/>
                </a:tc>
              </a:tr>
              <a:tr h="347685">
                <a:tc>
                  <a:txBody>
                    <a:bodyPr/>
                    <a:lstStyle/>
                    <a:p>
                      <a:r>
                        <a:rPr lang="hr-HR" sz="1700" dirty="0" smtClean="0"/>
                        <a:t>110.</a:t>
                      </a:r>
                      <a:endParaRPr lang="hr-HR" sz="1700" dirty="0"/>
                    </a:p>
                  </a:txBody>
                  <a:tcPr marL="71435" marR="71435" marT="42865" marB="42865"/>
                </a:tc>
                <a:tc>
                  <a:txBody>
                    <a:bodyPr/>
                    <a:lstStyle/>
                    <a:p>
                      <a:r>
                        <a:rPr lang="hr-HR" sz="1700" dirty="0" smtClean="0"/>
                        <a:t>3456</a:t>
                      </a:r>
                      <a:endParaRPr lang="hr-HR" sz="1700" dirty="0"/>
                    </a:p>
                  </a:txBody>
                  <a:tcPr marL="71435" marR="71435" marT="42865" marB="42865"/>
                </a:tc>
                <a:tc>
                  <a:txBody>
                    <a:bodyPr/>
                    <a:lstStyle/>
                    <a:p>
                      <a:r>
                        <a:rPr lang="hr-HR" sz="1700" dirty="0" smtClean="0"/>
                        <a:t>55,05</a:t>
                      </a:r>
                      <a:endParaRPr lang="hr-HR" sz="1700" dirty="0"/>
                    </a:p>
                  </a:txBody>
                  <a:tcPr marL="71435" marR="71435" marT="42865" marB="42865"/>
                </a:tc>
              </a:tr>
              <a:tr h="347685">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r>
              <a:tr h="347685">
                <a:tc>
                  <a:txBody>
                    <a:bodyPr/>
                    <a:lstStyle/>
                    <a:p>
                      <a:r>
                        <a:rPr lang="hr-HR" sz="1700" dirty="0" smtClean="0"/>
                        <a:t>200.</a:t>
                      </a:r>
                      <a:endParaRPr lang="hr-HR" sz="1700" dirty="0"/>
                    </a:p>
                  </a:txBody>
                  <a:tcPr marL="71435" marR="71435" marT="42865" marB="42865">
                    <a:lnB w="12700" cap="flat" cmpd="sng" algn="ctr">
                      <a:solidFill>
                        <a:schemeClr val="tx1"/>
                      </a:solidFill>
                      <a:prstDash val="solid"/>
                      <a:round/>
                      <a:headEnd type="none" w="med" len="med"/>
                      <a:tailEnd type="none" w="med" len="med"/>
                    </a:lnB>
                  </a:tcPr>
                </a:tc>
                <a:tc>
                  <a:txBody>
                    <a:bodyPr/>
                    <a:lstStyle/>
                    <a:p>
                      <a:r>
                        <a:rPr lang="hr-HR" sz="1700" dirty="0" smtClean="0"/>
                        <a:t>12345</a:t>
                      </a:r>
                      <a:endParaRPr lang="hr-HR" sz="1700" dirty="0"/>
                    </a:p>
                  </a:txBody>
                  <a:tcPr marL="71435" marR="71435" marT="42865" marB="42865">
                    <a:lnB w="12700" cap="flat" cmpd="sng" algn="ctr">
                      <a:solidFill>
                        <a:schemeClr val="tx1"/>
                      </a:solidFill>
                      <a:prstDash val="solid"/>
                      <a:round/>
                      <a:headEnd type="none" w="med" len="med"/>
                      <a:tailEnd type="none" w="med" len="med"/>
                    </a:lnB>
                  </a:tcPr>
                </a:tc>
                <a:tc>
                  <a:txBody>
                    <a:bodyPr/>
                    <a:lstStyle/>
                    <a:p>
                      <a:r>
                        <a:rPr lang="hr-HR" sz="1700" dirty="0" smtClean="0"/>
                        <a:t>51,05</a:t>
                      </a:r>
                      <a:endParaRPr lang="hr-HR" sz="1700" dirty="0"/>
                    </a:p>
                  </a:txBody>
                  <a:tcPr marL="71435" marR="71435" marT="42865" marB="42865">
                    <a:lnB w="12700" cap="flat" cmpd="sng" algn="ctr">
                      <a:solidFill>
                        <a:schemeClr val="tx1"/>
                      </a:solidFill>
                      <a:prstDash val="solid"/>
                      <a:round/>
                      <a:headEnd type="none" w="med" len="med"/>
                      <a:tailEnd type="none" w="med" len="med"/>
                    </a:lnB>
                  </a:tcPr>
                </a:tc>
              </a:tr>
              <a:tr h="347685">
                <a:tc>
                  <a:txBody>
                    <a:bodyPr/>
                    <a:lstStyle/>
                    <a:p>
                      <a:r>
                        <a:rPr lang="hr-HR" sz="1700" dirty="0" smtClean="0"/>
                        <a:t>201.</a:t>
                      </a:r>
                      <a:endParaRPr lang="hr-HR" sz="1700" dirty="0"/>
                    </a:p>
                  </a:txBody>
                  <a:tcPr marL="71435" marR="71435" marT="42865" marB="42865">
                    <a:lnT w="12700" cap="flat" cmpd="sng" algn="ctr">
                      <a:solidFill>
                        <a:schemeClr val="tx1"/>
                      </a:solidFill>
                      <a:prstDash val="solid"/>
                      <a:round/>
                      <a:headEnd type="none" w="med" len="med"/>
                      <a:tailEnd type="none" w="med" len="med"/>
                    </a:lnT>
                  </a:tcPr>
                </a:tc>
                <a:tc>
                  <a:txBody>
                    <a:bodyPr/>
                    <a:lstStyle/>
                    <a:p>
                      <a:r>
                        <a:rPr lang="hr-HR" sz="1700" dirty="0" smtClean="0"/>
                        <a:t>8756</a:t>
                      </a:r>
                      <a:endParaRPr lang="hr-HR" sz="1700" dirty="0"/>
                    </a:p>
                  </a:txBody>
                  <a:tcPr marL="71435" marR="71435" marT="42865" marB="42865">
                    <a:lnT w="12700" cap="flat" cmpd="sng" algn="ctr">
                      <a:solidFill>
                        <a:schemeClr val="tx1"/>
                      </a:solidFill>
                      <a:prstDash val="solid"/>
                      <a:round/>
                      <a:headEnd type="none" w="med" len="med"/>
                      <a:tailEnd type="none" w="med" len="med"/>
                    </a:lnT>
                  </a:tcPr>
                </a:tc>
                <a:tc>
                  <a:txBody>
                    <a:bodyPr/>
                    <a:lstStyle/>
                    <a:p>
                      <a:r>
                        <a:rPr lang="hr-HR" sz="1700" dirty="0" smtClean="0"/>
                        <a:t>51,00</a:t>
                      </a:r>
                      <a:endParaRPr lang="hr-HR" sz="1700" dirty="0"/>
                    </a:p>
                  </a:txBody>
                  <a:tcPr marL="71435" marR="71435" marT="42865" marB="42865">
                    <a:lnT w="12700" cap="flat" cmpd="sng" algn="ctr">
                      <a:solidFill>
                        <a:schemeClr val="tx1"/>
                      </a:solidFill>
                      <a:prstDash val="solid"/>
                      <a:round/>
                      <a:headEnd type="none" w="med" len="med"/>
                      <a:tailEnd type="none" w="med" len="med"/>
                    </a:lnT>
                  </a:tcPr>
                </a:tc>
              </a:tr>
              <a:tr h="347685">
                <a:tc>
                  <a:txBody>
                    <a:bodyPr/>
                    <a:lstStyle/>
                    <a:p>
                      <a:r>
                        <a:rPr lang="hr-HR" sz="1700" dirty="0" smtClean="0"/>
                        <a:t>202.</a:t>
                      </a:r>
                      <a:endParaRPr lang="hr-HR" sz="1700" dirty="0"/>
                    </a:p>
                  </a:txBody>
                  <a:tcPr marL="71435" marR="71435" marT="42865" marB="42865"/>
                </a:tc>
                <a:tc>
                  <a:txBody>
                    <a:bodyPr/>
                    <a:lstStyle/>
                    <a:p>
                      <a:r>
                        <a:rPr lang="hr-HR" sz="1700" dirty="0" smtClean="0"/>
                        <a:t>22354</a:t>
                      </a:r>
                      <a:endParaRPr lang="hr-HR" sz="1700" dirty="0"/>
                    </a:p>
                  </a:txBody>
                  <a:tcPr marL="71435" marR="71435" marT="42865" marB="42865"/>
                </a:tc>
                <a:tc>
                  <a:txBody>
                    <a:bodyPr/>
                    <a:lstStyle/>
                    <a:p>
                      <a:r>
                        <a:rPr lang="hr-HR" sz="1700" dirty="0" smtClean="0"/>
                        <a:t>50,62</a:t>
                      </a:r>
                      <a:endParaRPr lang="hr-HR" sz="1700" dirty="0"/>
                    </a:p>
                  </a:txBody>
                  <a:tcPr marL="71435" marR="71435" marT="42865" marB="42865"/>
                </a:tc>
              </a:tr>
              <a:tr h="347685">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4089175741"/>
              </p:ext>
            </p:extLst>
          </p:nvPr>
        </p:nvGraphicFramePr>
        <p:xfrm>
          <a:off x="179512" y="1821656"/>
          <a:ext cx="2605979" cy="4776110"/>
        </p:xfrm>
        <a:graphic>
          <a:graphicData uri="http://schemas.openxmlformats.org/drawingml/2006/table">
            <a:tbl>
              <a:tblPr firstRow="1" bandRow="1">
                <a:tableStyleId>{073A0DAA-6AF3-43AB-8588-CEC1D06C72B9}</a:tableStyleId>
              </a:tblPr>
              <a:tblGrid>
                <a:gridCol w="820090"/>
                <a:gridCol w="1004563"/>
                <a:gridCol w="781326"/>
              </a:tblGrid>
              <a:tr h="600081">
                <a:tc>
                  <a:txBody>
                    <a:bodyPr/>
                    <a:lstStyle/>
                    <a:p>
                      <a:r>
                        <a:rPr lang="hr-HR" sz="1700" dirty="0" smtClean="0"/>
                        <a:t>Plasman</a:t>
                      </a:r>
                      <a:endParaRPr lang="hr-HR" sz="1700" dirty="0"/>
                    </a:p>
                  </a:txBody>
                  <a:tcPr marL="71435" marR="71435" marT="42865" marB="42865"/>
                </a:tc>
                <a:tc>
                  <a:txBody>
                    <a:bodyPr/>
                    <a:lstStyle/>
                    <a:p>
                      <a:r>
                        <a:rPr lang="hr-HR" sz="1700" dirty="0" err="1" smtClean="0"/>
                        <a:t>Br.prijave</a:t>
                      </a:r>
                      <a:endParaRPr lang="hr-HR" sz="1700" dirty="0"/>
                    </a:p>
                  </a:txBody>
                  <a:tcPr marL="71435" marR="71435" marT="42865" marB="42865"/>
                </a:tc>
                <a:tc>
                  <a:txBody>
                    <a:bodyPr/>
                    <a:lstStyle/>
                    <a:p>
                      <a:r>
                        <a:rPr lang="hr-HR" sz="1700" dirty="0" smtClean="0"/>
                        <a:t>Bodova</a:t>
                      </a:r>
                      <a:endParaRPr lang="hr-HR" sz="1700" dirty="0"/>
                    </a:p>
                  </a:txBody>
                  <a:tcPr marL="71435" marR="71435" marT="42865" marB="42865"/>
                </a:tc>
              </a:tr>
              <a:tr h="347685">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r>
              <a:tr h="347685">
                <a:tc>
                  <a:txBody>
                    <a:bodyPr/>
                    <a:lstStyle/>
                    <a:p>
                      <a:r>
                        <a:rPr lang="hr-HR" sz="1700" dirty="0" smtClean="0"/>
                        <a:t>66.</a:t>
                      </a:r>
                      <a:endParaRPr lang="hr-HR" sz="1700" dirty="0"/>
                    </a:p>
                  </a:txBody>
                  <a:tcPr marL="71435" marR="71435" marT="42865" marB="42865"/>
                </a:tc>
                <a:tc>
                  <a:txBody>
                    <a:bodyPr/>
                    <a:lstStyle/>
                    <a:p>
                      <a:r>
                        <a:rPr lang="hr-HR" sz="1700" dirty="0" smtClean="0"/>
                        <a:t>12324</a:t>
                      </a:r>
                      <a:endParaRPr lang="hr-HR" sz="1700" dirty="0"/>
                    </a:p>
                  </a:txBody>
                  <a:tcPr marL="71435" marR="71435" marT="42865" marB="42865"/>
                </a:tc>
                <a:tc>
                  <a:txBody>
                    <a:bodyPr/>
                    <a:lstStyle/>
                    <a:p>
                      <a:r>
                        <a:rPr lang="hr-HR" sz="1700" dirty="0" smtClean="0"/>
                        <a:t>56,61</a:t>
                      </a:r>
                    </a:p>
                  </a:txBody>
                  <a:tcPr marL="71435" marR="71435" marT="42865" marB="42865"/>
                </a:tc>
              </a:tr>
              <a:tr h="347685">
                <a:tc>
                  <a:txBody>
                    <a:bodyPr/>
                    <a:lstStyle/>
                    <a:p>
                      <a:r>
                        <a:rPr lang="hr-HR" sz="1700" dirty="0" smtClean="0"/>
                        <a:t>67.</a:t>
                      </a:r>
                      <a:endParaRPr lang="hr-HR" sz="1700" dirty="0"/>
                    </a:p>
                  </a:txBody>
                  <a:tcPr marL="71435" marR="71435" marT="42865" marB="42865"/>
                </a:tc>
                <a:tc>
                  <a:txBody>
                    <a:bodyPr/>
                    <a:lstStyle/>
                    <a:p>
                      <a:r>
                        <a:rPr lang="hr-HR" sz="1700" dirty="0" smtClean="0"/>
                        <a:t>2356</a:t>
                      </a:r>
                      <a:endParaRPr lang="hr-HR" sz="1700" dirty="0"/>
                    </a:p>
                  </a:txBody>
                  <a:tcPr marL="71435" marR="71435" marT="42865" marB="42865"/>
                </a:tc>
                <a:tc>
                  <a:txBody>
                    <a:bodyPr/>
                    <a:lstStyle/>
                    <a:p>
                      <a:r>
                        <a:rPr lang="hr-HR" sz="1700" dirty="0" smtClean="0"/>
                        <a:t>55,00</a:t>
                      </a:r>
                    </a:p>
                  </a:txBody>
                  <a:tcPr marL="71435" marR="71435" marT="42865" marB="42865"/>
                </a:tc>
              </a:tr>
              <a:tr h="347685">
                <a:tc>
                  <a:txBody>
                    <a:bodyPr/>
                    <a:lstStyle/>
                    <a:p>
                      <a:pPr marL="0" algn="l" defTabSz="914400" rtl="0" eaLnBrk="1" latinLnBrk="0" hangingPunct="1"/>
                      <a:r>
                        <a:rPr lang="hr-HR" sz="1700" b="0" i="0" dirty="0" smtClean="0"/>
                        <a:t>6</a:t>
                      </a:r>
                      <a:r>
                        <a:rPr lang="hr-HR" sz="1700" b="0" i="0" kern="1200" dirty="0" smtClean="0">
                          <a:solidFill>
                            <a:schemeClr val="dk1"/>
                          </a:solidFill>
                          <a:latin typeface="+mn-lt"/>
                          <a:ea typeface="+mn-ea"/>
                          <a:cs typeface="+mn-cs"/>
                        </a:rPr>
                        <a:t>8.</a:t>
                      </a:r>
                      <a:endParaRPr lang="hr-HR" sz="1700" b="0" i="0" kern="1200" dirty="0">
                        <a:solidFill>
                          <a:schemeClr val="dk1"/>
                        </a:solidFill>
                        <a:latin typeface="+mn-lt"/>
                        <a:ea typeface="+mn-ea"/>
                        <a:cs typeface="+mn-cs"/>
                      </a:endParaRPr>
                    </a:p>
                  </a:txBody>
                  <a:tcPr marL="71435" marR="71435" marT="42865" marB="42865">
                    <a:solidFill>
                      <a:srgbClr val="E7E7E7"/>
                    </a:solidFill>
                  </a:tcPr>
                </a:tc>
                <a:tc>
                  <a:txBody>
                    <a:bodyPr/>
                    <a:lstStyle/>
                    <a:p>
                      <a:r>
                        <a:rPr lang="hr-HR" sz="1700" b="0" i="0" dirty="0" smtClean="0"/>
                        <a:t>2657</a:t>
                      </a:r>
                      <a:endParaRPr lang="hr-HR" sz="1700" b="0" i="0" dirty="0"/>
                    </a:p>
                  </a:txBody>
                  <a:tcPr marL="71435" marR="71435" marT="42865" marB="42865">
                    <a:solidFill>
                      <a:srgbClr val="E7E7E7"/>
                    </a:solidFill>
                  </a:tcPr>
                </a:tc>
                <a:tc>
                  <a:txBody>
                    <a:bodyPr/>
                    <a:lstStyle/>
                    <a:p>
                      <a:r>
                        <a:rPr lang="hr-HR" sz="1700" b="0" i="0" dirty="0" smtClean="0"/>
                        <a:t>54,5</a:t>
                      </a:r>
                      <a:endParaRPr lang="hr-HR" sz="1700" b="0" i="0" dirty="0"/>
                    </a:p>
                  </a:txBody>
                  <a:tcPr marL="71435" marR="71435" marT="42865" marB="42865">
                    <a:solidFill>
                      <a:srgbClr val="E7E7E7"/>
                    </a:solidFill>
                  </a:tcPr>
                </a:tc>
              </a:tr>
              <a:tr h="347685">
                <a:tc>
                  <a:txBody>
                    <a:bodyPr/>
                    <a:lstStyle/>
                    <a:p>
                      <a:r>
                        <a:rPr lang="hr-HR" sz="1700" dirty="0" smtClean="0"/>
                        <a:t>69.</a:t>
                      </a:r>
                      <a:endParaRPr lang="hr-HR" sz="1700" dirty="0"/>
                    </a:p>
                  </a:txBody>
                  <a:tcPr marL="71435" marR="71435" marT="42865" marB="42865"/>
                </a:tc>
                <a:tc>
                  <a:txBody>
                    <a:bodyPr/>
                    <a:lstStyle/>
                    <a:p>
                      <a:r>
                        <a:rPr lang="hr-HR" sz="1700" dirty="0" smtClean="0"/>
                        <a:t>7896</a:t>
                      </a:r>
                      <a:endParaRPr lang="hr-HR" sz="1700" dirty="0"/>
                    </a:p>
                  </a:txBody>
                  <a:tcPr marL="71435" marR="71435" marT="42865" marB="42865"/>
                </a:tc>
                <a:tc>
                  <a:txBody>
                    <a:bodyPr/>
                    <a:lstStyle/>
                    <a:p>
                      <a:r>
                        <a:rPr lang="hr-HR" sz="1700" dirty="0" smtClean="0"/>
                        <a:t>54,30</a:t>
                      </a:r>
                      <a:endParaRPr lang="hr-HR" sz="1700" dirty="0"/>
                    </a:p>
                  </a:txBody>
                  <a:tcPr marL="71435" marR="71435" marT="42865" marB="42865"/>
                </a:tc>
              </a:tr>
              <a:tr h="347685">
                <a:tc>
                  <a:txBody>
                    <a:bodyPr/>
                    <a:lstStyle/>
                    <a:p>
                      <a:r>
                        <a:rPr lang="hr-HR" sz="1700" dirty="0" smtClean="0"/>
                        <a:t>70.</a:t>
                      </a:r>
                      <a:endParaRPr lang="hr-HR" sz="1700" dirty="0"/>
                    </a:p>
                  </a:txBody>
                  <a:tcPr marL="71435" marR="71435" marT="42865" marB="42865"/>
                </a:tc>
                <a:tc>
                  <a:txBody>
                    <a:bodyPr/>
                    <a:lstStyle/>
                    <a:p>
                      <a:r>
                        <a:rPr lang="hr-HR" sz="1700" dirty="0" smtClean="0"/>
                        <a:t>31567</a:t>
                      </a:r>
                      <a:endParaRPr lang="hr-HR" sz="1700" dirty="0"/>
                    </a:p>
                  </a:txBody>
                  <a:tcPr marL="71435" marR="71435" marT="42865" marB="42865"/>
                </a:tc>
                <a:tc>
                  <a:txBody>
                    <a:bodyPr/>
                    <a:lstStyle/>
                    <a:p>
                      <a:r>
                        <a:rPr lang="hr-HR" sz="1700" dirty="0" smtClean="0"/>
                        <a:t>54,20</a:t>
                      </a:r>
                      <a:endParaRPr lang="hr-HR" sz="1700" dirty="0"/>
                    </a:p>
                  </a:txBody>
                  <a:tcPr marL="71435" marR="71435" marT="42865" marB="42865"/>
                </a:tc>
              </a:tr>
              <a:tr h="347685">
                <a:tc>
                  <a:txBody>
                    <a:bodyPr/>
                    <a:lstStyle/>
                    <a:p>
                      <a:r>
                        <a:rPr lang="hr-HR" sz="1700" dirty="0" smtClean="0"/>
                        <a:t>71.</a:t>
                      </a:r>
                      <a:endParaRPr lang="hr-HR" sz="1700" dirty="0"/>
                    </a:p>
                  </a:txBody>
                  <a:tcPr marL="71435" marR="71435" marT="42865" marB="42865"/>
                </a:tc>
                <a:tc>
                  <a:txBody>
                    <a:bodyPr/>
                    <a:lstStyle/>
                    <a:p>
                      <a:r>
                        <a:rPr lang="hr-HR" sz="1700" dirty="0" smtClean="0"/>
                        <a:t>236</a:t>
                      </a:r>
                      <a:endParaRPr lang="hr-HR" sz="1700" dirty="0"/>
                    </a:p>
                  </a:txBody>
                  <a:tcPr marL="71435" marR="71435" marT="42865" marB="42865"/>
                </a:tc>
                <a:tc>
                  <a:txBody>
                    <a:bodyPr/>
                    <a:lstStyle/>
                    <a:p>
                      <a:r>
                        <a:rPr lang="hr-HR" sz="1700" dirty="0" smtClean="0"/>
                        <a:t>50,00</a:t>
                      </a:r>
                      <a:endParaRPr lang="hr-HR" sz="1700" dirty="0"/>
                    </a:p>
                  </a:txBody>
                  <a:tcPr marL="71435" marR="71435" marT="42865" marB="42865"/>
                </a:tc>
              </a:tr>
              <a:tr h="347685">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r>
              <a:tr h="347685">
                <a:tc>
                  <a:txBody>
                    <a:bodyPr/>
                    <a:lstStyle/>
                    <a:p>
                      <a:r>
                        <a:rPr lang="hr-HR" sz="1700" dirty="0" smtClean="0"/>
                        <a:t>100.</a:t>
                      </a:r>
                      <a:endParaRPr lang="hr-HR" sz="1700" dirty="0"/>
                    </a:p>
                  </a:txBody>
                  <a:tcPr marL="71435" marR="71435" marT="42865" marB="42865">
                    <a:lnB w="12700" cap="flat" cmpd="sng" algn="ctr">
                      <a:solidFill>
                        <a:schemeClr val="tx1"/>
                      </a:solidFill>
                      <a:prstDash val="solid"/>
                      <a:round/>
                      <a:headEnd type="none" w="med" len="med"/>
                      <a:tailEnd type="none" w="med" len="med"/>
                    </a:lnB>
                  </a:tcPr>
                </a:tc>
                <a:tc>
                  <a:txBody>
                    <a:bodyPr/>
                    <a:lstStyle/>
                    <a:p>
                      <a:r>
                        <a:rPr lang="hr-HR" sz="1700" dirty="0" smtClean="0"/>
                        <a:t>2341</a:t>
                      </a:r>
                      <a:endParaRPr lang="hr-HR" sz="1700" dirty="0"/>
                    </a:p>
                  </a:txBody>
                  <a:tcPr marL="71435" marR="71435" marT="42865" marB="42865">
                    <a:lnB w="12700" cap="flat" cmpd="sng" algn="ctr">
                      <a:solidFill>
                        <a:schemeClr val="tx1"/>
                      </a:solidFill>
                      <a:prstDash val="solid"/>
                      <a:round/>
                      <a:headEnd type="none" w="med" len="med"/>
                      <a:tailEnd type="none" w="med" len="med"/>
                    </a:lnB>
                  </a:tcPr>
                </a:tc>
                <a:tc>
                  <a:txBody>
                    <a:bodyPr/>
                    <a:lstStyle/>
                    <a:p>
                      <a:r>
                        <a:rPr lang="hr-HR" sz="1700" dirty="0" smtClean="0"/>
                        <a:t>49,00</a:t>
                      </a:r>
                      <a:endParaRPr lang="hr-HR" sz="1700" dirty="0"/>
                    </a:p>
                  </a:txBody>
                  <a:tcPr marL="71435" marR="71435" marT="42865" marB="42865">
                    <a:lnB w="12700" cap="flat" cmpd="sng" algn="ctr">
                      <a:solidFill>
                        <a:schemeClr val="tx1"/>
                      </a:solidFill>
                      <a:prstDash val="solid"/>
                      <a:round/>
                      <a:headEnd type="none" w="med" len="med"/>
                      <a:tailEnd type="none" w="med" len="med"/>
                    </a:lnB>
                  </a:tcPr>
                </a:tc>
              </a:tr>
              <a:tr h="347685">
                <a:tc>
                  <a:txBody>
                    <a:bodyPr/>
                    <a:lstStyle/>
                    <a:p>
                      <a:r>
                        <a:rPr lang="hr-HR" sz="1700" dirty="0" smtClean="0"/>
                        <a:t>101.</a:t>
                      </a:r>
                      <a:endParaRPr lang="hr-HR" sz="1700" dirty="0"/>
                    </a:p>
                  </a:txBody>
                  <a:tcPr marL="71435" marR="71435" marT="42865" marB="42865">
                    <a:lnT w="12700" cap="flat" cmpd="sng" algn="ctr">
                      <a:solidFill>
                        <a:schemeClr val="tx1"/>
                      </a:solidFill>
                      <a:prstDash val="solid"/>
                      <a:round/>
                      <a:headEnd type="none" w="med" len="med"/>
                      <a:tailEnd type="none" w="med" len="med"/>
                    </a:lnT>
                  </a:tcPr>
                </a:tc>
                <a:tc>
                  <a:txBody>
                    <a:bodyPr/>
                    <a:lstStyle/>
                    <a:p>
                      <a:r>
                        <a:rPr lang="hr-HR" sz="1700" dirty="0" smtClean="0"/>
                        <a:t>26356</a:t>
                      </a:r>
                      <a:endParaRPr lang="hr-HR" sz="1700" dirty="0"/>
                    </a:p>
                  </a:txBody>
                  <a:tcPr marL="71435" marR="71435" marT="42865" marB="42865">
                    <a:lnT w="12700" cap="flat" cmpd="sng" algn="ctr">
                      <a:solidFill>
                        <a:schemeClr val="tx1"/>
                      </a:solidFill>
                      <a:prstDash val="solid"/>
                      <a:round/>
                      <a:headEnd type="none" w="med" len="med"/>
                      <a:tailEnd type="none" w="med" len="med"/>
                    </a:lnT>
                  </a:tcPr>
                </a:tc>
                <a:tc>
                  <a:txBody>
                    <a:bodyPr/>
                    <a:lstStyle/>
                    <a:p>
                      <a:r>
                        <a:rPr lang="hr-HR" sz="1700" dirty="0" smtClean="0"/>
                        <a:t>48,69</a:t>
                      </a:r>
                      <a:endParaRPr lang="hr-HR" sz="1700" dirty="0"/>
                    </a:p>
                  </a:txBody>
                  <a:tcPr marL="71435" marR="71435" marT="42865" marB="42865">
                    <a:lnT w="12700" cap="flat" cmpd="sng" algn="ctr">
                      <a:solidFill>
                        <a:schemeClr val="tx1"/>
                      </a:solidFill>
                      <a:prstDash val="solid"/>
                      <a:round/>
                      <a:headEnd type="none" w="med" len="med"/>
                      <a:tailEnd type="none" w="med" len="med"/>
                    </a:lnT>
                  </a:tcPr>
                </a:tc>
              </a:tr>
              <a:tr h="347685">
                <a:tc>
                  <a:txBody>
                    <a:bodyPr/>
                    <a:lstStyle/>
                    <a:p>
                      <a:r>
                        <a:rPr lang="hr-HR" sz="1700" b="1" i="1" dirty="0" smtClean="0"/>
                        <a:t>102.</a:t>
                      </a:r>
                      <a:endParaRPr lang="hr-HR" sz="1700" b="1" i="1" dirty="0"/>
                    </a:p>
                  </a:txBody>
                  <a:tcPr marL="71435" marR="71435" marT="42865" marB="42865">
                    <a:solidFill>
                      <a:srgbClr val="92D050"/>
                    </a:solidFill>
                  </a:tcPr>
                </a:tc>
                <a:tc>
                  <a:txBody>
                    <a:bodyPr/>
                    <a:lstStyle/>
                    <a:p>
                      <a:r>
                        <a:rPr lang="hr-HR" sz="1700" b="1" i="1" dirty="0" smtClean="0"/>
                        <a:t>1024</a:t>
                      </a:r>
                      <a:endParaRPr lang="hr-HR" sz="1700" b="1" i="1" dirty="0"/>
                    </a:p>
                  </a:txBody>
                  <a:tcPr marL="71435" marR="71435" marT="42865" marB="42865">
                    <a:solidFill>
                      <a:srgbClr val="92D050"/>
                    </a:solidFill>
                  </a:tcPr>
                </a:tc>
                <a:tc>
                  <a:txBody>
                    <a:bodyPr/>
                    <a:lstStyle/>
                    <a:p>
                      <a:r>
                        <a:rPr lang="hr-HR" sz="1700" b="1" i="1" dirty="0" smtClean="0"/>
                        <a:t>47,3</a:t>
                      </a:r>
                      <a:endParaRPr lang="hr-HR" sz="1700" b="1" i="1" dirty="0"/>
                    </a:p>
                  </a:txBody>
                  <a:tcPr marL="71435" marR="71435" marT="42865" marB="42865">
                    <a:solidFill>
                      <a:srgbClr val="92D050"/>
                    </a:solidFill>
                  </a:tcPr>
                </a:tc>
              </a:tr>
              <a:tr h="347685">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r>
            </a:tbl>
          </a:graphicData>
        </a:graphic>
      </p:graphicFrame>
      <p:sp>
        <p:nvSpPr>
          <p:cNvPr id="52402" name="TextBox 11"/>
          <p:cNvSpPr txBox="1">
            <a:spLocks noChangeArrowheads="1"/>
          </p:cNvSpPr>
          <p:nvPr/>
        </p:nvSpPr>
        <p:spPr bwMode="auto">
          <a:xfrm>
            <a:off x="179512" y="1199556"/>
            <a:ext cx="2311398" cy="447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6928" tIns="38464" rIns="76928" bIns="38464">
            <a:spAutoFit/>
          </a:bodyPr>
          <a:lstStyle>
            <a:lvl1pPr eaLnBrk="0" hangingPunct="0">
              <a:defRPr sz="24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24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24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24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24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9pPr>
          </a:lstStyle>
          <a:p>
            <a:pPr eaLnBrk="1" hangingPunct="1"/>
            <a:r>
              <a:rPr lang="hr-HR" dirty="0" err="1" smtClean="0"/>
              <a:t>I.gimnazija</a:t>
            </a:r>
            <a:r>
              <a:rPr lang="hr-HR" dirty="0" smtClean="0"/>
              <a:t>, </a:t>
            </a:r>
            <a:r>
              <a:rPr lang="hr-HR" dirty="0" err="1" smtClean="0"/>
              <a:t>o.g</a:t>
            </a:r>
            <a:r>
              <a:rPr lang="hr-HR" dirty="0" smtClean="0"/>
              <a:t>.</a:t>
            </a:r>
            <a:endParaRPr lang="hr-HR" dirty="0"/>
          </a:p>
        </p:txBody>
      </p:sp>
      <p:sp>
        <p:nvSpPr>
          <p:cNvPr id="52403" name="TextBox 12"/>
          <p:cNvSpPr txBox="1">
            <a:spLocks noChangeArrowheads="1"/>
          </p:cNvSpPr>
          <p:nvPr/>
        </p:nvSpPr>
        <p:spPr bwMode="auto">
          <a:xfrm>
            <a:off x="3131840" y="1218903"/>
            <a:ext cx="2396357" cy="447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6928" tIns="38464" rIns="76928" bIns="38464">
            <a:spAutoFit/>
          </a:bodyPr>
          <a:lstStyle>
            <a:lvl1pPr eaLnBrk="0" hangingPunct="0">
              <a:defRPr sz="24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24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24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24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24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9pPr>
          </a:lstStyle>
          <a:p>
            <a:pPr eaLnBrk="1" hangingPunct="1"/>
            <a:r>
              <a:rPr lang="hr-HR" dirty="0" err="1" smtClean="0"/>
              <a:t>II.gimnazija</a:t>
            </a:r>
            <a:r>
              <a:rPr lang="hr-HR" dirty="0" smtClean="0"/>
              <a:t>, </a:t>
            </a:r>
            <a:r>
              <a:rPr lang="hr-HR" dirty="0" err="1" smtClean="0"/>
              <a:t>o.g</a:t>
            </a:r>
            <a:r>
              <a:rPr lang="hr-HR" dirty="0" smtClean="0"/>
              <a:t>.</a:t>
            </a:r>
            <a:endParaRPr lang="hr-HR" dirty="0"/>
          </a:p>
        </p:txBody>
      </p:sp>
      <p:sp>
        <p:nvSpPr>
          <p:cNvPr id="52405" name="TextBox 15"/>
          <p:cNvSpPr txBox="1">
            <a:spLocks noChangeArrowheads="1"/>
          </p:cNvSpPr>
          <p:nvPr/>
        </p:nvSpPr>
        <p:spPr bwMode="auto">
          <a:xfrm>
            <a:off x="8702489" y="3562946"/>
            <a:ext cx="463135" cy="447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6928" tIns="38464" rIns="76928" bIns="38464">
            <a:spAutoFit/>
          </a:bodyPr>
          <a:lstStyle>
            <a:lvl1pPr eaLnBrk="0" hangingPunct="0">
              <a:defRPr sz="24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24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24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24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24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9pPr>
          </a:lstStyle>
          <a:p>
            <a:pPr eaLnBrk="1" hangingPunct="1"/>
            <a:r>
              <a:rPr lang="hr-HR" b="1" dirty="0"/>
              <a:t>…</a:t>
            </a:r>
          </a:p>
        </p:txBody>
      </p:sp>
      <p:sp>
        <p:nvSpPr>
          <p:cNvPr id="12" name="TextBox 12"/>
          <p:cNvSpPr txBox="1">
            <a:spLocks noChangeArrowheads="1"/>
          </p:cNvSpPr>
          <p:nvPr/>
        </p:nvSpPr>
        <p:spPr bwMode="auto">
          <a:xfrm>
            <a:off x="5940152" y="1198962"/>
            <a:ext cx="2481316" cy="447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6928" tIns="38464" rIns="76928" bIns="38464">
            <a:spAutoFit/>
          </a:bodyPr>
          <a:lstStyle>
            <a:lvl1pPr eaLnBrk="0" hangingPunct="0">
              <a:defRPr sz="24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24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24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24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24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9pPr>
          </a:lstStyle>
          <a:p>
            <a:pPr eaLnBrk="1" hangingPunct="1"/>
            <a:r>
              <a:rPr lang="hr-HR" dirty="0" err="1" smtClean="0"/>
              <a:t>III.gimnazija</a:t>
            </a:r>
            <a:r>
              <a:rPr lang="hr-HR" dirty="0" smtClean="0"/>
              <a:t>, </a:t>
            </a:r>
            <a:r>
              <a:rPr lang="hr-HR" dirty="0" err="1" smtClean="0"/>
              <a:t>o.g</a:t>
            </a:r>
            <a:r>
              <a:rPr lang="hr-HR" dirty="0" smtClean="0"/>
              <a:t>.</a:t>
            </a:r>
            <a:endParaRPr lang="hr-HR" dirty="0"/>
          </a:p>
        </p:txBody>
      </p:sp>
    </p:spTree>
    <p:extLst>
      <p:ext uri="{BB962C8B-B14F-4D97-AF65-F5344CB8AC3E}">
        <p14:creationId xmlns:p14="http://schemas.microsoft.com/office/powerpoint/2010/main" val="41496757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218277" y="188640"/>
            <a:ext cx="8484212" cy="680294"/>
          </a:xfrm>
        </p:spPr>
        <p:txBody>
          <a:bodyPr/>
          <a:lstStyle/>
          <a:p>
            <a:pPr eaLnBrk="1" hangingPunct="1">
              <a:defRPr/>
            </a:pPr>
            <a:r>
              <a:rPr lang="hr-HR" dirty="0" smtClean="0">
                <a:cs typeface="+mj-cs"/>
                <a:sym typeface="Trebuchet MS" pitchFamily="1" charset="0"/>
              </a:rPr>
              <a:t>Plasmani po školama i programima</a:t>
            </a:r>
            <a:endParaRPr lang="hr-HR" dirty="0">
              <a:cs typeface="+mj-cs"/>
              <a:sym typeface="Trebuchet MS" pitchFamily="1" charset="0"/>
            </a:endParaRPr>
          </a:p>
        </p:txBody>
      </p:sp>
      <p:sp>
        <p:nvSpPr>
          <p:cNvPr id="4" name="Slide Number Placeholder 3"/>
          <p:cNvSpPr>
            <a:spLocks noGrp="1"/>
          </p:cNvSpPr>
          <p:nvPr>
            <p:ph type="sldNum" sz="quarter" idx="4294967295"/>
          </p:nvPr>
        </p:nvSpPr>
        <p:spPr/>
        <p:txBody>
          <a:bodyPr/>
          <a:lstStyle/>
          <a:p>
            <a:pPr>
              <a:defRPr/>
            </a:pPr>
            <a:fld id="{6C4BE68B-5E1F-43C9-A878-D3C12ED051CA}" type="slidenum">
              <a:rPr lang="en-US" smtClean="0"/>
              <a:pPr>
                <a:defRPr/>
              </a:pPr>
              <a:t>9</a:t>
            </a:fld>
            <a:endParaRPr lang="en-US"/>
          </a:p>
        </p:txBody>
      </p:sp>
      <p:graphicFrame>
        <p:nvGraphicFramePr>
          <p:cNvPr id="10" name="Table 9"/>
          <p:cNvGraphicFramePr>
            <a:graphicFrameLocks noGrp="1"/>
          </p:cNvGraphicFramePr>
          <p:nvPr>
            <p:extLst>
              <p:ext uri="{D42A27DB-BD31-4B8C-83A1-F6EECF244321}">
                <p14:modId xmlns:p14="http://schemas.microsoft.com/office/powerpoint/2010/main" val="1962424793"/>
              </p:ext>
            </p:extLst>
          </p:nvPr>
        </p:nvGraphicFramePr>
        <p:xfrm>
          <a:off x="5967846" y="1821656"/>
          <a:ext cx="2623025" cy="4776110"/>
        </p:xfrm>
        <a:graphic>
          <a:graphicData uri="http://schemas.openxmlformats.org/drawingml/2006/table">
            <a:tbl>
              <a:tblPr firstRow="1" bandRow="1">
                <a:tableStyleId>{073A0DAA-6AF3-43AB-8588-CEC1D06C72B9}</a:tableStyleId>
              </a:tblPr>
              <a:tblGrid>
                <a:gridCol w="837136"/>
                <a:gridCol w="1004563"/>
                <a:gridCol w="781326"/>
              </a:tblGrid>
              <a:tr h="600081">
                <a:tc>
                  <a:txBody>
                    <a:bodyPr/>
                    <a:lstStyle/>
                    <a:p>
                      <a:r>
                        <a:rPr lang="hr-HR" sz="1700" dirty="0" smtClean="0"/>
                        <a:t>Plasman</a:t>
                      </a:r>
                      <a:endParaRPr lang="hr-HR" sz="1700" dirty="0"/>
                    </a:p>
                  </a:txBody>
                  <a:tcPr marL="71435" marR="71435" marT="42865" marB="42865"/>
                </a:tc>
                <a:tc>
                  <a:txBody>
                    <a:bodyPr/>
                    <a:lstStyle/>
                    <a:p>
                      <a:r>
                        <a:rPr lang="hr-HR" sz="1700" dirty="0" err="1" smtClean="0"/>
                        <a:t>Br.prijave</a:t>
                      </a:r>
                      <a:endParaRPr lang="hr-HR" sz="1700" dirty="0"/>
                    </a:p>
                  </a:txBody>
                  <a:tcPr marL="71435" marR="71435" marT="42865" marB="42865"/>
                </a:tc>
                <a:tc>
                  <a:txBody>
                    <a:bodyPr/>
                    <a:lstStyle/>
                    <a:p>
                      <a:r>
                        <a:rPr lang="hr-HR" sz="1700" dirty="0" smtClean="0"/>
                        <a:t>Bodova</a:t>
                      </a:r>
                      <a:endParaRPr lang="hr-HR" sz="1700" dirty="0"/>
                    </a:p>
                  </a:txBody>
                  <a:tcPr marL="71435" marR="71435" marT="42865" marB="42865"/>
                </a:tc>
              </a:tr>
              <a:tr h="347685">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r>
              <a:tr h="347685">
                <a:tc>
                  <a:txBody>
                    <a:bodyPr/>
                    <a:lstStyle/>
                    <a:p>
                      <a:r>
                        <a:rPr lang="hr-HR" sz="1700" dirty="0" smtClean="0"/>
                        <a:t>105.</a:t>
                      </a:r>
                      <a:endParaRPr lang="hr-HR" sz="1700" dirty="0"/>
                    </a:p>
                  </a:txBody>
                  <a:tcPr marL="71435" marR="71435" marT="42865" marB="42865"/>
                </a:tc>
                <a:tc>
                  <a:txBody>
                    <a:bodyPr/>
                    <a:lstStyle/>
                    <a:p>
                      <a:r>
                        <a:rPr lang="hr-HR" sz="1700" dirty="0" smtClean="0"/>
                        <a:t>26374</a:t>
                      </a:r>
                      <a:endParaRPr lang="hr-HR" sz="1700" dirty="0"/>
                    </a:p>
                  </a:txBody>
                  <a:tcPr marL="71435" marR="71435" marT="42865" marB="42865"/>
                </a:tc>
                <a:tc>
                  <a:txBody>
                    <a:bodyPr/>
                    <a:lstStyle/>
                    <a:p>
                      <a:r>
                        <a:rPr lang="hr-HR" sz="1700" dirty="0" smtClean="0"/>
                        <a:t>57,63</a:t>
                      </a:r>
                    </a:p>
                  </a:txBody>
                  <a:tcPr marL="71435" marR="71435" marT="42865" marB="42865"/>
                </a:tc>
              </a:tr>
              <a:tr h="347685">
                <a:tc>
                  <a:txBody>
                    <a:bodyPr/>
                    <a:lstStyle/>
                    <a:p>
                      <a:r>
                        <a:rPr lang="hr-HR" sz="1700" dirty="0" smtClean="0"/>
                        <a:t>106.</a:t>
                      </a:r>
                      <a:endParaRPr lang="hr-HR" sz="1700" dirty="0"/>
                    </a:p>
                  </a:txBody>
                  <a:tcPr marL="71435" marR="71435" marT="42865" marB="42865"/>
                </a:tc>
                <a:tc>
                  <a:txBody>
                    <a:bodyPr/>
                    <a:lstStyle/>
                    <a:p>
                      <a:r>
                        <a:rPr lang="hr-HR" sz="1700" dirty="0" smtClean="0"/>
                        <a:t>2546</a:t>
                      </a:r>
                      <a:endParaRPr lang="hr-HR" sz="1700" dirty="0"/>
                    </a:p>
                  </a:txBody>
                  <a:tcPr marL="71435" marR="71435" marT="42865" marB="42865"/>
                </a:tc>
                <a:tc>
                  <a:txBody>
                    <a:bodyPr/>
                    <a:lstStyle/>
                    <a:p>
                      <a:r>
                        <a:rPr lang="hr-HR" sz="1700" dirty="0" smtClean="0"/>
                        <a:t>56,26</a:t>
                      </a:r>
                    </a:p>
                  </a:txBody>
                  <a:tcPr marL="71435" marR="71435" marT="42865" marB="42865"/>
                </a:tc>
              </a:tr>
              <a:tr h="347685">
                <a:tc>
                  <a:txBody>
                    <a:bodyPr/>
                    <a:lstStyle/>
                    <a:p>
                      <a:r>
                        <a:rPr lang="hr-HR" sz="1700" dirty="0" smtClean="0"/>
                        <a:t>107.</a:t>
                      </a:r>
                      <a:endParaRPr lang="hr-HR" sz="1700" dirty="0"/>
                    </a:p>
                  </a:txBody>
                  <a:tcPr marL="71435" marR="71435" marT="42865" marB="42865"/>
                </a:tc>
                <a:tc>
                  <a:txBody>
                    <a:bodyPr/>
                    <a:lstStyle/>
                    <a:p>
                      <a:r>
                        <a:rPr lang="hr-HR" sz="1700" dirty="0" smtClean="0"/>
                        <a:t>22456</a:t>
                      </a:r>
                      <a:endParaRPr lang="hr-HR" sz="1700" dirty="0"/>
                    </a:p>
                  </a:txBody>
                  <a:tcPr marL="71435" marR="71435" marT="42865" marB="42865"/>
                </a:tc>
                <a:tc>
                  <a:txBody>
                    <a:bodyPr/>
                    <a:lstStyle/>
                    <a:p>
                      <a:r>
                        <a:rPr lang="hr-HR" sz="1700" dirty="0" smtClean="0"/>
                        <a:t>55,49</a:t>
                      </a:r>
                      <a:endParaRPr lang="hr-HR" sz="1700" dirty="0"/>
                    </a:p>
                  </a:txBody>
                  <a:tcPr marL="71435" marR="71435" marT="42865" marB="42865"/>
                </a:tc>
              </a:tr>
              <a:tr h="347685">
                <a:tc>
                  <a:txBody>
                    <a:bodyPr/>
                    <a:lstStyle/>
                    <a:p>
                      <a:r>
                        <a:rPr lang="hr-HR" sz="1700" dirty="0" smtClean="0"/>
                        <a:t>108.</a:t>
                      </a:r>
                      <a:endParaRPr lang="hr-HR" sz="1700" dirty="0"/>
                    </a:p>
                  </a:txBody>
                  <a:tcPr marL="71435" marR="71435" marT="42865" marB="42865"/>
                </a:tc>
                <a:tc>
                  <a:txBody>
                    <a:bodyPr/>
                    <a:lstStyle/>
                    <a:p>
                      <a:r>
                        <a:rPr lang="hr-HR" sz="1700" dirty="0" smtClean="0"/>
                        <a:t>33221</a:t>
                      </a:r>
                      <a:endParaRPr lang="hr-HR" sz="1700" dirty="0"/>
                    </a:p>
                  </a:txBody>
                  <a:tcPr marL="71435" marR="71435" marT="42865" marB="42865"/>
                </a:tc>
                <a:tc>
                  <a:txBody>
                    <a:bodyPr/>
                    <a:lstStyle/>
                    <a:p>
                      <a:r>
                        <a:rPr lang="hr-HR" sz="1700" dirty="0" smtClean="0"/>
                        <a:t>55,18</a:t>
                      </a:r>
                      <a:endParaRPr lang="hr-HR" sz="1700" dirty="0"/>
                    </a:p>
                  </a:txBody>
                  <a:tcPr marL="71435" marR="71435" marT="42865" marB="42865"/>
                </a:tc>
              </a:tr>
              <a:tr h="347685">
                <a:tc>
                  <a:txBody>
                    <a:bodyPr/>
                    <a:lstStyle/>
                    <a:p>
                      <a:r>
                        <a:rPr lang="hr-HR" sz="1700" dirty="0" smtClean="0"/>
                        <a:t>109.</a:t>
                      </a:r>
                      <a:endParaRPr lang="hr-HR" sz="1700" dirty="0"/>
                    </a:p>
                  </a:txBody>
                  <a:tcPr marL="71435" marR="71435" marT="42865" marB="42865"/>
                </a:tc>
                <a:tc>
                  <a:txBody>
                    <a:bodyPr/>
                    <a:lstStyle/>
                    <a:p>
                      <a:r>
                        <a:rPr lang="hr-HR" sz="1700" dirty="0" smtClean="0"/>
                        <a:t>3456</a:t>
                      </a:r>
                      <a:endParaRPr lang="hr-HR" sz="1700" dirty="0"/>
                    </a:p>
                  </a:txBody>
                  <a:tcPr marL="71435" marR="71435" marT="42865" marB="42865"/>
                </a:tc>
                <a:tc>
                  <a:txBody>
                    <a:bodyPr/>
                    <a:lstStyle/>
                    <a:p>
                      <a:r>
                        <a:rPr lang="hr-HR" sz="1700" dirty="0" smtClean="0"/>
                        <a:t>55,05</a:t>
                      </a:r>
                      <a:endParaRPr lang="hr-HR" sz="1700" dirty="0"/>
                    </a:p>
                  </a:txBody>
                  <a:tcPr marL="71435" marR="71435" marT="42865" marB="42865"/>
                </a:tc>
              </a:tr>
              <a:tr h="347685">
                <a:tc>
                  <a:txBody>
                    <a:bodyPr/>
                    <a:lstStyle/>
                    <a:p>
                      <a:r>
                        <a:rPr lang="hr-HR" sz="1700" dirty="0" smtClean="0"/>
                        <a:t>…</a:t>
                      </a:r>
                      <a:endParaRPr lang="hr-HR" sz="1700" dirty="0"/>
                    </a:p>
                  </a:txBody>
                  <a:tcPr marL="71435" marR="71435" marT="42865" marB="42865">
                    <a:lnB w="12700" cmpd="sng">
                      <a:noFill/>
                    </a:lnB>
                  </a:tcPr>
                </a:tc>
                <a:tc>
                  <a:txBody>
                    <a:bodyPr/>
                    <a:lstStyle/>
                    <a:p>
                      <a:r>
                        <a:rPr lang="hr-HR" sz="1700" dirty="0" smtClean="0"/>
                        <a:t>…</a:t>
                      </a:r>
                      <a:endParaRPr lang="hr-HR" sz="1700" dirty="0"/>
                    </a:p>
                  </a:txBody>
                  <a:tcPr marL="71435" marR="71435" marT="42865" marB="42865">
                    <a:lnB w="12700" cmpd="sng">
                      <a:noFill/>
                    </a:lnB>
                  </a:tcPr>
                </a:tc>
                <a:tc>
                  <a:txBody>
                    <a:bodyPr/>
                    <a:lstStyle/>
                    <a:p>
                      <a:r>
                        <a:rPr lang="hr-HR" sz="1700" dirty="0" smtClean="0"/>
                        <a:t>…</a:t>
                      </a:r>
                      <a:endParaRPr lang="hr-HR" sz="1700" dirty="0"/>
                    </a:p>
                  </a:txBody>
                  <a:tcPr marL="71435" marR="71435" marT="42865" marB="42865">
                    <a:lnB w="12700" cmpd="sng">
                      <a:noFill/>
                    </a:lnB>
                  </a:tcPr>
                </a:tc>
              </a:tr>
              <a:tr h="347685">
                <a:tc>
                  <a:txBody>
                    <a:bodyPr/>
                    <a:lstStyle/>
                    <a:p>
                      <a:r>
                        <a:rPr lang="hr-HR" sz="1700" dirty="0" smtClean="0"/>
                        <a:t>199.</a:t>
                      </a:r>
                      <a:endParaRPr lang="hr-HR" sz="1700" dirty="0"/>
                    </a:p>
                  </a:txBody>
                  <a:tcPr marL="71435" marR="71435" marT="42865" marB="42865">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hr-HR" sz="1700" dirty="0" smtClean="0"/>
                        <a:t>12345</a:t>
                      </a:r>
                      <a:endParaRPr lang="hr-HR" sz="1700" dirty="0"/>
                    </a:p>
                  </a:txBody>
                  <a:tcPr marL="71435" marR="71435" marT="42865" marB="42865">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c>
                  <a:txBody>
                    <a:bodyPr/>
                    <a:lstStyle/>
                    <a:p>
                      <a:r>
                        <a:rPr lang="hr-HR" sz="1700" dirty="0" smtClean="0"/>
                        <a:t>51,05</a:t>
                      </a:r>
                      <a:endParaRPr lang="hr-HR" sz="1700" dirty="0"/>
                    </a:p>
                  </a:txBody>
                  <a:tcPr marL="71435" marR="71435" marT="42865" marB="42865">
                    <a:lnL w="12700" cmpd="sng">
                      <a:noFill/>
                    </a:lnL>
                    <a:lnR w="12700" cmpd="sng">
                      <a:noFill/>
                    </a:lnR>
                    <a:lnT w="12700" cmpd="sng">
                      <a:noFill/>
                    </a:lnT>
                    <a:lnB w="12700" cap="flat" cmpd="sng" algn="ctr">
                      <a:noFill/>
                      <a:prstDash val="solid"/>
                      <a:round/>
                      <a:headEnd type="none" w="med" len="med"/>
                      <a:tailEnd type="none" w="med" len="med"/>
                    </a:lnB>
                    <a:lnTlToBr w="12700" cmpd="sng">
                      <a:noFill/>
                      <a:prstDash val="solid"/>
                    </a:lnTlToBr>
                    <a:lnBlToTr w="12700" cmpd="sng">
                      <a:noFill/>
                      <a:prstDash val="solid"/>
                    </a:lnBlToTr>
                  </a:tcPr>
                </a:tc>
              </a:tr>
              <a:tr h="347685">
                <a:tc>
                  <a:txBody>
                    <a:bodyPr/>
                    <a:lstStyle/>
                    <a:p>
                      <a:r>
                        <a:rPr lang="hr-HR" sz="1700" dirty="0" smtClean="0"/>
                        <a:t>200.</a:t>
                      </a:r>
                      <a:endParaRPr lang="hr-HR" sz="1700" dirty="0"/>
                    </a:p>
                  </a:txBody>
                  <a:tcPr marL="71435" marR="71435" marT="42865" marB="42865">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hr-HR" sz="1700" dirty="0" smtClean="0"/>
                        <a:t>8756</a:t>
                      </a:r>
                      <a:endParaRPr lang="hr-HR" sz="1700" dirty="0"/>
                    </a:p>
                  </a:txBody>
                  <a:tcPr marL="71435" marR="71435" marT="42865" marB="42865">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r>
                        <a:rPr lang="hr-HR" sz="1700" dirty="0" smtClean="0"/>
                        <a:t>51,00</a:t>
                      </a:r>
                      <a:endParaRPr lang="hr-HR" sz="1700" dirty="0"/>
                    </a:p>
                  </a:txBody>
                  <a:tcPr marL="71435" marR="71435" marT="42865" marB="42865">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347685">
                <a:tc>
                  <a:txBody>
                    <a:bodyPr/>
                    <a:lstStyle/>
                    <a:p>
                      <a:r>
                        <a:rPr lang="hr-HR" sz="1700" dirty="0" smtClean="0"/>
                        <a:t>201.</a:t>
                      </a:r>
                      <a:endParaRPr lang="hr-HR" sz="1700" dirty="0"/>
                    </a:p>
                  </a:txBody>
                  <a:tcPr marL="71435" marR="71435" marT="42865" marB="42865">
                    <a:lnT w="12700" cap="flat" cmpd="sng" algn="ctr">
                      <a:solidFill>
                        <a:schemeClr val="tx1"/>
                      </a:solidFill>
                      <a:prstDash val="solid"/>
                      <a:round/>
                      <a:headEnd type="none" w="med" len="med"/>
                      <a:tailEnd type="none" w="med" len="med"/>
                    </a:lnT>
                  </a:tcPr>
                </a:tc>
                <a:tc>
                  <a:txBody>
                    <a:bodyPr/>
                    <a:lstStyle/>
                    <a:p>
                      <a:r>
                        <a:rPr lang="hr-HR" sz="1700" dirty="0" smtClean="0"/>
                        <a:t>22354</a:t>
                      </a:r>
                      <a:endParaRPr lang="hr-HR" sz="1700" dirty="0"/>
                    </a:p>
                  </a:txBody>
                  <a:tcPr marL="71435" marR="71435" marT="42865" marB="42865">
                    <a:lnT w="12700" cap="flat" cmpd="sng" algn="ctr">
                      <a:solidFill>
                        <a:schemeClr val="tx1"/>
                      </a:solidFill>
                      <a:prstDash val="solid"/>
                      <a:round/>
                      <a:headEnd type="none" w="med" len="med"/>
                      <a:tailEnd type="none" w="med" len="med"/>
                    </a:lnT>
                  </a:tcPr>
                </a:tc>
                <a:tc>
                  <a:txBody>
                    <a:bodyPr/>
                    <a:lstStyle/>
                    <a:p>
                      <a:r>
                        <a:rPr lang="hr-HR" sz="1700" dirty="0" smtClean="0"/>
                        <a:t>50,62</a:t>
                      </a:r>
                      <a:endParaRPr lang="hr-HR" sz="1700" dirty="0"/>
                    </a:p>
                  </a:txBody>
                  <a:tcPr marL="71435" marR="71435" marT="42865" marB="42865">
                    <a:lnT w="12700" cap="flat" cmpd="sng" algn="ctr">
                      <a:solidFill>
                        <a:schemeClr val="tx1"/>
                      </a:solidFill>
                      <a:prstDash val="solid"/>
                      <a:round/>
                      <a:headEnd type="none" w="med" len="med"/>
                      <a:tailEnd type="none" w="med" len="med"/>
                    </a:lnT>
                  </a:tcPr>
                </a:tc>
              </a:tr>
              <a:tr h="347685">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r>
              <a:tr h="347685">
                <a:tc>
                  <a:txBody>
                    <a:bodyPr/>
                    <a:lstStyle/>
                    <a:p>
                      <a:endParaRPr lang="hr-HR" sz="1700" dirty="0"/>
                    </a:p>
                  </a:txBody>
                  <a:tcPr marL="71435" marR="71435" marT="42865" marB="42865"/>
                </a:tc>
                <a:tc>
                  <a:txBody>
                    <a:bodyPr/>
                    <a:lstStyle/>
                    <a:p>
                      <a:endParaRPr lang="hr-HR" sz="1700" dirty="0"/>
                    </a:p>
                  </a:txBody>
                  <a:tcPr marL="71435" marR="71435" marT="42865" marB="42865"/>
                </a:tc>
                <a:tc>
                  <a:txBody>
                    <a:bodyPr/>
                    <a:lstStyle/>
                    <a:p>
                      <a:endParaRPr lang="hr-HR" sz="1700" dirty="0"/>
                    </a:p>
                  </a:txBody>
                  <a:tcPr marL="71435" marR="71435" marT="42865" marB="42865"/>
                </a:tc>
              </a:tr>
            </a:tbl>
          </a:graphicData>
        </a:graphic>
      </p:graphicFrame>
      <p:sp>
        <p:nvSpPr>
          <p:cNvPr id="52402" name="TextBox 11"/>
          <p:cNvSpPr txBox="1">
            <a:spLocks noChangeArrowheads="1"/>
          </p:cNvSpPr>
          <p:nvPr/>
        </p:nvSpPr>
        <p:spPr bwMode="auto">
          <a:xfrm>
            <a:off x="179512" y="1199556"/>
            <a:ext cx="2311398" cy="447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6928" tIns="38464" rIns="76928" bIns="38464">
            <a:spAutoFit/>
          </a:bodyPr>
          <a:lstStyle>
            <a:lvl1pPr eaLnBrk="0" hangingPunct="0">
              <a:defRPr sz="24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24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24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24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24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9pPr>
          </a:lstStyle>
          <a:p>
            <a:pPr eaLnBrk="1" hangingPunct="1"/>
            <a:r>
              <a:rPr lang="hr-HR" dirty="0" err="1" smtClean="0"/>
              <a:t>I.gimnazija</a:t>
            </a:r>
            <a:r>
              <a:rPr lang="hr-HR" dirty="0" smtClean="0"/>
              <a:t>, </a:t>
            </a:r>
            <a:r>
              <a:rPr lang="hr-HR" dirty="0" err="1" smtClean="0"/>
              <a:t>o.g</a:t>
            </a:r>
            <a:r>
              <a:rPr lang="hr-HR" dirty="0" smtClean="0"/>
              <a:t>.</a:t>
            </a:r>
            <a:endParaRPr lang="hr-HR" dirty="0"/>
          </a:p>
        </p:txBody>
      </p:sp>
      <p:sp>
        <p:nvSpPr>
          <p:cNvPr id="52403" name="TextBox 12"/>
          <p:cNvSpPr txBox="1">
            <a:spLocks noChangeArrowheads="1"/>
          </p:cNvSpPr>
          <p:nvPr/>
        </p:nvSpPr>
        <p:spPr bwMode="auto">
          <a:xfrm>
            <a:off x="3131840" y="1218903"/>
            <a:ext cx="2396357" cy="447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6928" tIns="38464" rIns="76928" bIns="38464">
            <a:spAutoFit/>
          </a:bodyPr>
          <a:lstStyle>
            <a:lvl1pPr eaLnBrk="0" hangingPunct="0">
              <a:defRPr sz="24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24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24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24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24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9pPr>
          </a:lstStyle>
          <a:p>
            <a:pPr eaLnBrk="1" hangingPunct="1"/>
            <a:r>
              <a:rPr lang="hr-HR" dirty="0" err="1" smtClean="0"/>
              <a:t>II.gimnazija</a:t>
            </a:r>
            <a:r>
              <a:rPr lang="hr-HR" dirty="0" smtClean="0"/>
              <a:t>, </a:t>
            </a:r>
            <a:r>
              <a:rPr lang="hr-HR" dirty="0" err="1" smtClean="0"/>
              <a:t>o.g</a:t>
            </a:r>
            <a:r>
              <a:rPr lang="hr-HR" dirty="0" smtClean="0"/>
              <a:t>.</a:t>
            </a:r>
            <a:endParaRPr lang="hr-HR" dirty="0"/>
          </a:p>
        </p:txBody>
      </p:sp>
      <p:sp>
        <p:nvSpPr>
          <p:cNvPr id="52405" name="TextBox 15"/>
          <p:cNvSpPr txBox="1">
            <a:spLocks noChangeArrowheads="1"/>
          </p:cNvSpPr>
          <p:nvPr/>
        </p:nvSpPr>
        <p:spPr bwMode="auto">
          <a:xfrm>
            <a:off x="8702489" y="3562946"/>
            <a:ext cx="463135" cy="447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6928" tIns="38464" rIns="76928" bIns="38464">
            <a:spAutoFit/>
          </a:bodyPr>
          <a:lstStyle>
            <a:lvl1pPr eaLnBrk="0" hangingPunct="0">
              <a:defRPr sz="24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24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24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24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24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9pPr>
          </a:lstStyle>
          <a:p>
            <a:pPr eaLnBrk="1" hangingPunct="1"/>
            <a:r>
              <a:rPr lang="hr-HR" b="1" dirty="0"/>
              <a:t>…</a:t>
            </a:r>
          </a:p>
        </p:txBody>
      </p:sp>
      <p:sp>
        <p:nvSpPr>
          <p:cNvPr id="12" name="TextBox 12"/>
          <p:cNvSpPr txBox="1">
            <a:spLocks noChangeArrowheads="1"/>
          </p:cNvSpPr>
          <p:nvPr/>
        </p:nvSpPr>
        <p:spPr bwMode="auto">
          <a:xfrm>
            <a:off x="5940152" y="1198962"/>
            <a:ext cx="2481316" cy="44701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76928" tIns="38464" rIns="76928" bIns="38464">
            <a:spAutoFit/>
          </a:bodyPr>
          <a:lstStyle>
            <a:lvl1pPr eaLnBrk="0" hangingPunct="0">
              <a:defRPr sz="2400">
                <a:solidFill>
                  <a:srgbClr val="000000"/>
                </a:solidFill>
                <a:latin typeface="Arial" pitchFamily="34" charset="0"/>
                <a:ea typeface="ヒラギノ角ゴ ProN W3"/>
                <a:cs typeface="ヒラギノ角ゴ ProN W3"/>
                <a:sym typeface="Arial" pitchFamily="34" charset="0"/>
              </a:defRPr>
            </a:lvl1pPr>
            <a:lvl2pPr marL="742950" indent="-285750" eaLnBrk="0" hangingPunct="0">
              <a:defRPr sz="2400">
                <a:solidFill>
                  <a:srgbClr val="000000"/>
                </a:solidFill>
                <a:latin typeface="Arial" pitchFamily="34" charset="0"/>
                <a:ea typeface="ヒラギノ角ゴ ProN W3"/>
                <a:cs typeface="ヒラギノ角ゴ ProN W3"/>
                <a:sym typeface="Arial" pitchFamily="34" charset="0"/>
              </a:defRPr>
            </a:lvl2pPr>
            <a:lvl3pPr marL="1143000" indent="-228600" eaLnBrk="0" hangingPunct="0">
              <a:defRPr sz="2400">
                <a:solidFill>
                  <a:srgbClr val="000000"/>
                </a:solidFill>
                <a:latin typeface="Arial" pitchFamily="34" charset="0"/>
                <a:ea typeface="ヒラギノ角ゴ ProN W3"/>
                <a:cs typeface="ヒラギノ角ゴ ProN W3"/>
                <a:sym typeface="Arial" pitchFamily="34" charset="0"/>
              </a:defRPr>
            </a:lvl3pPr>
            <a:lvl4pPr marL="1600200" indent="-228600" eaLnBrk="0" hangingPunct="0">
              <a:defRPr sz="2400">
                <a:solidFill>
                  <a:srgbClr val="000000"/>
                </a:solidFill>
                <a:latin typeface="Arial" pitchFamily="34" charset="0"/>
                <a:ea typeface="ヒラギノ角ゴ ProN W3"/>
                <a:cs typeface="ヒラギノ角ゴ ProN W3"/>
                <a:sym typeface="Arial" pitchFamily="34" charset="0"/>
              </a:defRPr>
            </a:lvl4pPr>
            <a:lvl5pPr marL="2057400" indent="-228600" eaLnBrk="0" hangingPunct="0">
              <a:defRPr sz="2400">
                <a:solidFill>
                  <a:srgbClr val="000000"/>
                </a:solidFill>
                <a:latin typeface="Arial" pitchFamily="34" charset="0"/>
                <a:ea typeface="ヒラギノ角ゴ ProN W3"/>
                <a:cs typeface="ヒラギノ角ゴ ProN W3"/>
                <a:sym typeface="Arial" pitchFamily="34" charset="0"/>
              </a:defRPr>
            </a:lvl5pPr>
            <a:lvl6pPr marL="25146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6pPr>
            <a:lvl7pPr marL="29718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7pPr>
            <a:lvl8pPr marL="34290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8pPr>
            <a:lvl9pPr marL="3886200" indent="-228600" eaLnBrk="0" fontAlgn="base" hangingPunct="0">
              <a:spcBef>
                <a:spcPct val="0"/>
              </a:spcBef>
              <a:spcAft>
                <a:spcPct val="0"/>
              </a:spcAft>
              <a:defRPr sz="2400">
                <a:solidFill>
                  <a:srgbClr val="000000"/>
                </a:solidFill>
                <a:latin typeface="Arial" pitchFamily="34" charset="0"/>
                <a:ea typeface="ヒラギノ角ゴ ProN W3"/>
                <a:cs typeface="ヒラギノ角ゴ ProN W3"/>
                <a:sym typeface="Arial" pitchFamily="34" charset="0"/>
              </a:defRPr>
            </a:lvl9pPr>
          </a:lstStyle>
          <a:p>
            <a:pPr eaLnBrk="1" hangingPunct="1"/>
            <a:r>
              <a:rPr lang="hr-HR" dirty="0" err="1" smtClean="0"/>
              <a:t>III.gimnazija</a:t>
            </a:r>
            <a:r>
              <a:rPr lang="hr-HR" dirty="0" smtClean="0"/>
              <a:t>, </a:t>
            </a:r>
            <a:r>
              <a:rPr lang="hr-HR" dirty="0" err="1" smtClean="0"/>
              <a:t>o.g</a:t>
            </a:r>
            <a:r>
              <a:rPr lang="hr-HR" dirty="0" smtClean="0"/>
              <a:t>.</a:t>
            </a:r>
            <a:endParaRPr lang="hr-HR" dirty="0"/>
          </a:p>
        </p:txBody>
      </p:sp>
      <p:sp>
        <p:nvSpPr>
          <p:cNvPr id="13" name="Down Arrow 12"/>
          <p:cNvSpPr/>
          <p:nvPr/>
        </p:nvSpPr>
        <p:spPr>
          <a:xfrm flipV="1">
            <a:off x="6444208" y="3598020"/>
            <a:ext cx="576064" cy="2999332"/>
          </a:xfrm>
          <a:prstGeom prst="downArrow">
            <a:avLst/>
          </a:prstGeom>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hr-HR"/>
          </a:p>
        </p:txBody>
      </p:sp>
      <p:graphicFrame>
        <p:nvGraphicFramePr>
          <p:cNvPr id="14" name="Table 13"/>
          <p:cNvGraphicFramePr>
            <a:graphicFrameLocks noGrp="1"/>
          </p:cNvGraphicFramePr>
          <p:nvPr>
            <p:extLst>
              <p:ext uri="{D42A27DB-BD31-4B8C-83A1-F6EECF244321}">
                <p14:modId xmlns:p14="http://schemas.microsoft.com/office/powerpoint/2010/main" val="667587789"/>
              </p:ext>
            </p:extLst>
          </p:nvPr>
        </p:nvGraphicFramePr>
        <p:xfrm>
          <a:off x="3064536" y="1821656"/>
          <a:ext cx="2623024" cy="4776110"/>
        </p:xfrm>
        <a:graphic>
          <a:graphicData uri="http://schemas.openxmlformats.org/drawingml/2006/table">
            <a:tbl>
              <a:tblPr firstRow="1" bandRow="1">
                <a:tableStyleId>{073A0DAA-6AF3-43AB-8588-CEC1D06C72B9}</a:tableStyleId>
              </a:tblPr>
              <a:tblGrid>
                <a:gridCol w="837135"/>
                <a:gridCol w="1004563"/>
                <a:gridCol w="781326"/>
              </a:tblGrid>
              <a:tr h="600081">
                <a:tc>
                  <a:txBody>
                    <a:bodyPr/>
                    <a:lstStyle/>
                    <a:p>
                      <a:r>
                        <a:rPr lang="hr-HR" sz="1700" dirty="0" smtClean="0"/>
                        <a:t>Plasman</a:t>
                      </a:r>
                      <a:endParaRPr lang="hr-HR" sz="1700" dirty="0"/>
                    </a:p>
                  </a:txBody>
                  <a:tcPr marL="71435" marR="71435" marT="42865" marB="42865"/>
                </a:tc>
                <a:tc>
                  <a:txBody>
                    <a:bodyPr/>
                    <a:lstStyle/>
                    <a:p>
                      <a:r>
                        <a:rPr lang="hr-HR" sz="1700" dirty="0" err="1" smtClean="0"/>
                        <a:t>Br.prijave</a:t>
                      </a:r>
                      <a:endParaRPr lang="hr-HR" sz="1700" dirty="0"/>
                    </a:p>
                  </a:txBody>
                  <a:tcPr marL="71435" marR="71435" marT="42865" marB="42865"/>
                </a:tc>
                <a:tc>
                  <a:txBody>
                    <a:bodyPr/>
                    <a:lstStyle/>
                    <a:p>
                      <a:r>
                        <a:rPr lang="hr-HR" sz="1700" dirty="0" smtClean="0"/>
                        <a:t>Bodova</a:t>
                      </a:r>
                      <a:endParaRPr lang="hr-HR" sz="1700" dirty="0"/>
                    </a:p>
                  </a:txBody>
                  <a:tcPr marL="71435" marR="71435" marT="42865" marB="42865"/>
                </a:tc>
              </a:tr>
              <a:tr h="347685">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r>
              <a:tr h="347685">
                <a:tc>
                  <a:txBody>
                    <a:bodyPr/>
                    <a:lstStyle/>
                    <a:p>
                      <a:r>
                        <a:rPr lang="hr-HR" sz="1700" dirty="0" smtClean="0"/>
                        <a:t>107.</a:t>
                      </a:r>
                      <a:endParaRPr lang="hr-HR" sz="1700" dirty="0"/>
                    </a:p>
                  </a:txBody>
                  <a:tcPr marL="71435" marR="71435" marT="42865" marB="42865"/>
                </a:tc>
                <a:tc>
                  <a:txBody>
                    <a:bodyPr/>
                    <a:lstStyle/>
                    <a:p>
                      <a:r>
                        <a:rPr lang="hr-HR" sz="1700" dirty="0" smtClean="0"/>
                        <a:t>2088</a:t>
                      </a:r>
                      <a:endParaRPr lang="hr-HR" sz="1700" dirty="0"/>
                    </a:p>
                  </a:txBody>
                  <a:tcPr marL="71435" marR="71435" marT="42865" marB="42865"/>
                </a:tc>
                <a:tc>
                  <a:txBody>
                    <a:bodyPr/>
                    <a:lstStyle/>
                    <a:p>
                      <a:r>
                        <a:rPr lang="hr-HR" sz="1700" dirty="0" smtClean="0"/>
                        <a:t>57,30</a:t>
                      </a:r>
                    </a:p>
                  </a:txBody>
                  <a:tcPr marL="71435" marR="71435" marT="42865" marB="42865"/>
                </a:tc>
              </a:tr>
              <a:tr h="347685">
                <a:tc>
                  <a:txBody>
                    <a:bodyPr/>
                    <a:lstStyle/>
                    <a:p>
                      <a:r>
                        <a:rPr lang="hr-HR" sz="1700" dirty="0" smtClean="0"/>
                        <a:t>108.</a:t>
                      </a:r>
                      <a:endParaRPr lang="hr-HR" sz="1700" dirty="0"/>
                    </a:p>
                  </a:txBody>
                  <a:tcPr marL="71435" marR="71435" marT="42865" marB="42865"/>
                </a:tc>
                <a:tc>
                  <a:txBody>
                    <a:bodyPr/>
                    <a:lstStyle/>
                    <a:p>
                      <a:r>
                        <a:rPr lang="hr-HR" sz="1700" dirty="0" smtClean="0"/>
                        <a:t>8095</a:t>
                      </a:r>
                      <a:endParaRPr lang="hr-HR" sz="1700" dirty="0"/>
                    </a:p>
                  </a:txBody>
                  <a:tcPr marL="71435" marR="71435" marT="42865" marB="42865"/>
                </a:tc>
                <a:tc>
                  <a:txBody>
                    <a:bodyPr/>
                    <a:lstStyle/>
                    <a:p>
                      <a:r>
                        <a:rPr lang="hr-HR" sz="1700" dirty="0" smtClean="0"/>
                        <a:t>57,15</a:t>
                      </a:r>
                    </a:p>
                  </a:txBody>
                  <a:tcPr marL="71435" marR="71435" marT="42865" marB="42865"/>
                </a:tc>
              </a:tr>
              <a:tr h="347685">
                <a:tc>
                  <a:txBody>
                    <a:bodyPr/>
                    <a:lstStyle/>
                    <a:p>
                      <a:r>
                        <a:rPr lang="hr-HR" sz="1700" b="1" i="1" dirty="0" smtClean="0"/>
                        <a:t>109.</a:t>
                      </a:r>
                      <a:endParaRPr lang="hr-HR" sz="1700" b="1" i="1" dirty="0"/>
                    </a:p>
                  </a:txBody>
                  <a:tcPr marL="71435" marR="71435" marT="42865" marB="42865">
                    <a:solidFill>
                      <a:srgbClr val="92D050"/>
                    </a:solidFill>
                  </a:tcPr>
                </a:tc>
                <a:tc>
                  <a:txBody>
                    <a:bodyPr/>
                    <a:lstStyle/>
                    <a:p>
                      <a:r>
                        <a:rPr lang="hr-HR" sz="1700" b="1" i="1" dirty="0" smtClean="0"/>
                        <a:t>1024</a:t>
                      </a:r>
                      <a:endParaRPr lang="hr-HR" sz="1700" b="1" i="1" dirty="0"/>
                    </a:p>
                  </a:txBody>
                  <a:tcPr marL="71435" marR="71435" marT="42865" marB="42865">
                    <a:solidFill>
                      <a:srgbClr val="92D050"/>
                    </a:solidFill>
                  </a:tcPr>
                </a:tc>
                <a:tc>
                  <a:txBody>
                    <a:bodyPr/>
                    <a:lstStyle/>
                    <a:p>
                      <a:r>
                        <a:rPr lang="hr-HR" sz="1700" b="1" i="1" dirty="0" smtClean="0"/>
                        <a:t>56,5</a:t>
                      </a:r>
                      <a:endParaRPr lang="hr-HR" sz="1700" b="1" i="1" dirty="0"/>
                    </a:p>
                  </a:txBody>
                  <a:tcPr marL="71435" marR="71435" marT="42865" marB="42865">
                    <a:solidFill>
                      <a:srgbClr val="92D050"/>
                    </a:solidFill>
                  </a:tcPr>
                </a:tc>
              </a:tr>
              <a:tr h="347685">
                <a:tc>
                  <a:txBody>
                    <a:bodyPr/>
                    <a:lstStyle/>
                    <a:p>
                      <a:r>
                        <a:rPr lang="hr-HR" sz="1700" dirty="0" smtClean="0"/>
                        <a:t>110.</a:t>
                      </a:r>
                      <a:endParaRPr lang="hr-HR" sz="1700" dirty="0"/>
                    </a:p>
                  </a:txBody>
                  <a:tcPr marL="71435" marR="71435" marT="42865" marB="42865"/>
                </a:tc>
                <a:tc>
                  <a:txBody>
                    <a:bodyPr/>
                    <a:lstStyle/>
                    <a:p>
                      <a:r>
                        <a:rPr lang="hr-HR" sz="1700" dirty="0" smtClean="0"/>
                        <a:t>10926</a:t>
                      </a:r>
                      <a:endParaRPr lang="hr-HR" sz="1700" dirty="0"/>
                    </a:p>
                  </a:txBody>
                  <a:tcPr marL="71435" marR="71435" marT="42865" marB="42865"/>
                </a:tc>
                <a:tc>
                  <a:txBody>
                    <a:bodyPr/>
                    <a:lstStyle/>
                    <a:p>
                      <a:r>
                        <a:rPr lang="hr-HR" sz="1700" dirty="0" smtClean="0"/>
                        <a:t>56,43</a:t>
                      </a:r>
                      <a:endParaRPr lang="hr-HR" sz="1700" dirty="0"/>
                    </a:p>
                  </a:txBody>
                  <a:tcPr marL="71435" marR="71435" marT="42865" marB="42865"/>
                </a:tc>
              </a:tr>
              <a:tr h="347685">
                <a:tc>
                  <a:txBody>
                    <a:bodyPr/>
                    <a:lstStyle/>
                    <a:p>
                      <a:r>
                        <a:rPr lang="hr-HR" sz="1700" dirty="0" smtClean="0"/>
                        <a:t>111.</a:t>
                      </a:r>
                      <a:endParaRPr lang="hr-HR" sz="1700" dirty="0"/>
                    </a:p>
                  </a:txBody>
                  <a:tcPr marL="71435" marR="71435" marT="42865" marB="42865"/>
                </a:tc>
                <a:tc>
                  <a:txBody>
                    <a:bodyPr/>
                    <a:lstStyle/>
                    <a:p>
                      <a:r>
                        <a:rPr lang="hr-HR" sz="1700" dirty="0" smtClean="0"/>
                        <a:t>21955</a:t>
                      </a:r>
                      <a:endParaRPr lang="hr-HR" sz="1700" dirty="0"/>
                    </a:p>
                  </a:txBody>
                  <a:tcPr marL="71435" marR="71435" marT="42865" marB="42865"/>
                </a:tc>
                <a:tc>
                  <a:txBody>
                    <a:bodyPr/>
                    <a:lstStyle/>
                    <a:p>
                      <a:r>
                        <a:rPr lang="hr-HR" sz="1700" dirty="0" smtClean="0"/>
                        <a:t>56,27</a:t>
                      </a:r>
                      <a:endParaRPr lang="hr-HR" sz="1700" dirty="0"/>
                    </a:p>
                  </a:txBody>
                  <a:tcPr marL="71435" marR="71435" marT="42865" marB="42865"/>
                </a:tc>
              </a:tr>
              <a:tr h="347685">
                <a:tc>
                  <a:txBody>
                    <a:bodyPr/>
                    <a:lstStyle/>
                    <a:p>
                      <a:r>
                        <a:rPr lang="hr-HR" sz="1700" dirty="0" smtClean="0"/>
                        <a:t>112.</a:t>
                      </a:r>
                      <a:endParaRPr lang="hr-HR" sz="1700" dirty="0"/>
                    </a:p>
                  </a:txBody>
                  <a:tcPr marL="71435" marR="71435" marT="42865" marB="42865"/>
                </a:tc>
                <a:tc>
                  <a:txBody>
                    <a:bodyPr/>
                    <a:lstStyle/>
                    <a:p>
                      <a:r>
                        <a:rPr lang="hr-HR" sz="1700" dirty="0" smtClean="0"/>
                        <a:t>345</a:t>
                      </a:r>
                      <a:endParaRPr lang="hr-HR" sz="1700" dirty="0"/>
                    </a:p>
                  </a:txBody>
                  <a:tcPr marL="71435" marR="71435" marT="42865" marB="42865"/>
                </a:tc>
                <a:tc>
                  <a:txBody>
                    <a:bodyPr/>
                    <a:lstStyle/>
                    <a:p>
                      <a:r>
                        <a:rPr lang="hr-HR" sz="1700" dirty="0" smtClean="0"/>
                        <a:t>55,16</a:t>
                      </a:r>
                      <a:endParaRPr lang="hr-HR" sz="1700" dirty="0"/>
                    </a:p>
                  </a:txBody>
                  <a:tcPr marL="71435" marR="71435" marT="42865" marB="42865"/>
                </a:tc>
              </a:tr>
              <a:tr h="347685">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r>
              <a:tr h="347685">
                <a:tc>
                  <a:txBody>
                    <a:bodyPr/>
                    <a:lstStyle/>
                    <a:p>
                      <a:r>
                        <a:rPr lang="hr-HR" sz="1700" dirty="0" smtClean="0"/>
                        <a:t>150.</a:t>
                      </a:r>
                      <a:endParaRPr lang="hr-HR" sz="1700" dirty="0"/>
                    </a:p>
                  </a:txBody>
                  <a:tcPr marL="71435" marR="71435" marT="42865" marB="42865">
                    <a:lnB w="12700" cap="flat" cmpd="sng" algn="ctr">
                      <a:solidFill>
                        <a:schemeClr val="tx1"/>
                      </a:solidFill>
                      <a:prstDash val="solid"/>
                      <a:round/>
                      <a:headEnd type="none" w="med" len="med"/>
                      <a:tailEnd type="none" w="med" len="med"/>
                    </a:lnB>
                  </a:tcPr>
                </a:tc>
                <a:tc>
                  <a:txBody>
                    <a:bodyPr/>
                    <a:lstStyle/>
                    <a:p>
                      <a:r>
                        <a:rPr lang="hr-HR" sz="1700" dirty="0" smtClean="0"/>
                        <a:t>23844</a:t>
                      </a:r>
                      <a:endParaRPr lang="hr-HR" sz="1700" dirty="0"/>
                    </a:p>
                  </a:txBody>
                  <a:tcPr marL="71435" marR="71435" marT="42865" marB="42865">
                    <a:lnB w="12700" cap="flat" cmpd="sng" algn="ctr">
                      <a:solidFill>
                        <a:schemeClr val="tx1"/>
                      </a:solidFill>
                      <a:prstDash val="solid"/>
                      <a:round/>
                      <a:headEnd type="none" w="med" len="med"/>
                      <a:tailEnd type="none" w="med" len="med"/>
                    </a:lnB>
                  </a:tcPr>
                </a:tc>
                <a:tc>
                  <a:txBody>
                    <a:bodyPr/>
                    <a:lstStyle/>
                    <a:p>
                      <a:r>
                        <a:rPr lang="hr-HR" sz="1700" dirty="0" smtClean="0"/>
                        <a:t>51,12</a:t>
                      </a:r>
                      <a:endParaRPr lang="hr-HR" sz="1700" dirty="0"/>
                    </a:p>
                  </a:txBody>
                  <a:tcPr marL="71435" marR="71435" marT="42865" marB="42865">
                    <a:lnB w="12700" cap="flat" cmpd="sng" algn="ctr">
                      <a:solidFill>
                        <a:schemeClr val="tx1"/>
                      </a:solidFill>
                      <a:prstDash val="solid"/>
                      <a:round/>
                      <a:headEnd type="none" w="med" len="med"/>
                      <a:tailEnd type="none" w="med" len="med"/>
                    </a:lnB>
                  </a:tcPr>
                </a:tc>
              </a:tr>
              <a:tr h="347685">
                <a:tc>
                  <a:txBody>
                    <a:bodyPr/>
                    <a:lstStyle/>
                    <a:p>
                      <a:r>
                        <a:rPr lang="hr-HR" sz="1700" dirty="0" smtClean="0"/>
                        <a:t>151.</a:t>
                      </a:r>
                      <a:endParaRPr lang="hr-HR" sz="1700" dirty="0"/>
                    </a:p>
                  </a:txBody>
                  <a:tcPr marL="71435" marR="71435" marT="42865" marB="42865">
                    <a:lnT w="12700" cap="flat" cmpd="sng" algn="ctr">
                      <a:solidFill>
                        <a:schemeClr val="tx1"/>
                      </a:solidFill>
                      <a:prstDash val="solid"/>
                      <a:round/>
                      <a:headEnd type="none" w="med" len="med"/>
                      <a:tailEnd type="none" w="med" len="med"/>
                    </a:lnT>
                  </a:tcPr>
                </a:tc>
                <a:tc>
                  <a:txBody>
                    <a:bodyPr/>
                    <a:lstStyle/>
                    <a:p>
                      <a:r>
                        <a:rPr lang="hr-HR" sz="1700" dirty="0" smtClean="0"/>
                        <a:t>12122</a:t>
                      </a:r>
                      <a:endParaRPr lang="hr-HR" sz="1700" dirty="0"/>
                    </a:p>
                  </a:txBody>
                  <a:tcPr marL="71435" marR="71435" marT="42865" marB="42865">
                    <a:lnT w="12700" cap="flat" cmpd="sng" algn="ctr">
                      <a:solidFill>
                        <a:schemeClr val="tx1"/>
                      </a:solidFill>
                      <a:prstDash val="solid"/>
                      <a:round/>
                      <a:headEnd type="none" w="med" len="med"/>
                      <a:tailEnd type="none" w="med" len="med"/>
                    </a:lnT>
                  </a:tcPr>
                </a:tc>
                <a:tc>
                  <a:txBody>
                    <a:bodyPr/>
                    <a:lstStyle/>
                    <a:p>
                      <a:r>
                        <a:rPr lang="hr-HR" sz="1700" dirty="0" smtClean="0"/>
                        <a:t>51,05</a:t>
                      </a:r>
                      <a:endParaRPr lang="hr-HR" sz="1700" dirty="0"/>
                    </a:p>
                  </a:txBody>
                  <a:tcPr marL="71435" marR="71435" marT="42865" marB="42865">
                    <a:lnT w="12700" cap="flat" cmpd="sng" algn="ctr">
                      <a:solidFill>
                        <a:schemeClr val="tx1"/>
                      </a:solidFill>
                      <a:prstDash val="solid"/>
                      <a:round/>
                      <a:headEnd type="none" w="med" len="med"/>
                      <a:tailEnd type="none" w="med" len="med"/>
                    </a:lnT>
                  </a:tcPr>
                </a:tc>
              </a:tr>
              <a:tr h="347685">
                <a:tc>
                  <a:txBody>
                    <a:bodyPr/>
                    <a:lstStyle/>
                    <a:p>
                      <a:r>
                        <a:rPr lang="hr-HR" sz="1700" dirty="0" smtClean="0"/>
                        <a:t>152.</a:t>
                      </a:r>
                      <a:endParaRPr lang="hr-HR" sz="1700" dirty="0"/>
                    </a:p>
                  </a:txBody>
                  <a:tcPr marL="71435" marR="71435" marT="42865" marB="42865"/>
                </a:tc>
                <a:tc>
                  <a:txBody>
                    <a:bodyPr/>
                    <a:lstStyle/>
                    <a:p>
                      <a:r>
                        <a:rPr lang="hr-HR" sz="1700" dirty="0" smtClean="0"/>
                        <a:t>2345</a:t>
                      </a:r>
                      <a:endParaRPr lang="hr-HR" sz="1700" dirty="0"/>
                    </a:p>
                  </a:txBody>
                  <a:tcPr marL="71435" marR="71435" marT="42865" marB="42865"/>
                </a:tc>
                <a:tc>
                  <a:txBody>
                    <a:bodyPr/>
                    <a:lstStyle/>
                    <a:p>
                      <a:r>
                        <a:rPr lang="hr-HR" sz="1700" dirty="0" smtClean="0"/>
                        <a:t>50,88</a:t>
                      </a:r>
                      <a:endParaRPr lang="hr-HR" sz="1700" dirty="0"/>
                    </a:p>
                  </a:txBody>
                  <a:tcPr marL="71435" marR="71435" marT="42865" marB="42865"/>
                </a:tc>
              </a:tr>
              <a:tr h="347685">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r>
            </a:tbl>
          </a:graphicData>
        </a:graphic>
      </p:graphicFrame>
      <p:graphicFrame>
        <p:nvGraphicFramePr>
          <p:cNvPr id="15" name="Table 14"/>
          <p:cNvGraphicFramePr>
            <a:graphicFrameLocks noGrp="1"/>
          </p:cNvGraphicFramePr>
          <p:nvPr>
            <p:extLst>
              <p:ext uri="{D42A27DB-BD31-4B8C-83A1-F6EECF244321}">
                <p14:modId xmlns:p14="http://schemas.microsoft.com/office/powerpoint/2010/main" val="891544026"/>
              </p:ext>
            </p:extLst>
          </p:nvPr>
        </p:nvGraphicFramePr>
        <p:xfrm>
          <a:off x="179512" y="1821656"/>
          <a:ext cx="2605979" cy="4776110"/>
        </p:xfrm>
        <a:graphic>
          <a:graphicData uri="http://schemas.openxmlformats.org/drawingml/2006/table">
            <a:tbl>
              <a:tblPr firstRow="1" bandRow="1">
                <a:tableStyleId>{073A0DAA-6AF3-43AB-8588-CEC1D06C72B9}</a:tableStyleId>
              </a:tblPr>
              <a:tblGrid>
                <a:gridCol w="820090"/>
                <a:gridCol w="1004563"/>
                <a:gridCol w="781326"/>
              </a:tblGrid>
              <a:tr h="600081">
                <a:tc>
                  <a:txBody>
                    <a:bodyPr/>
                    <a:lstStyle/>
                    <a:p>
                      <a:r>
                        <a:rPr lang="hr-HR" sz="1700" dirty="0" smtClean="0"/>
                        <a:t>Plasman</a:t>
                      </a:r>
                      <a:endParaRPr lang="hr-HR" sz="1700" dirty="0"/>
                    </a:p>
                  </a:txBody>
                  <a:tcPr marL="71435" marR="71435" marT="42865" marB="42865"/>
                </a:tc>
                <a:tc>
                  <a:txBody>
                    <a:bodyPr/>
                    <a:lstStyle/>
                    <a:p>
                      <a:r>
                        <a:rPr lang="hr-HR" sz="1700" dirty="0" err="1" smtClean="0"/>
                        <a:t>Br.prijave</a:t>
                      </a:r>
                      <a:endParaRPr lang="hr-HR" sz="1700" dirty="0"/>
                    </a:p>
                  </a:txBody>
                  <a:tcPr marL="71435" marR="71435" marT="42865" marB="42865"/>
                </a:tc>
                <a:tc>
                  <a:txBody>
                    <a:bodyPr/>
                    <a:lstStyle/>
                    <a:p>
                      <a:r>
                        <a:rPr lang="hr-HR" sz="1700" dirty="0" smtClean="0"/>
                        <a:t>Bodova</a:t>
                      </a:r>
                      <a:endParaRPr lang="hr-HR" sz="1700" dirty="0"/>
                    </a:p>
                  </a:txBody>
                  <a:tcPr marL="71435" marR="71435" marT="42865" marB="42865"/>
                </a:tc>
              </a:tr>
              <a:tr h="347685">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r>
              <a:tr h="347685">
                <a:tc>
                  <a:txBody>
                    <a:bodyPr/>
                    <a:lstStyle/>
                    <a:p>
                      <a:r>
                        <a:rPr lang="hr-HR" sz="1700" dirty="0" smtClean="0"/>
                        <a:t>66.</a:t>
                      </a:r>
                      <a:endParaRPr lang="hr-HR" sz="1700" dirty="0"/>
                    </a:p>
                  </a:txBody>
                  <a:tcPr marL="71435" marR="71435" marT="42865" marB="42865"/>
                </a:tc>
                <a:tc>
                  <a:txBody>
                    <a:bodyPr/>
                    <a:lstStyle/>
                    <a:p>
                      <a:r>
                        <a:rPr lang="hr-HR" sz="1700" dirty="0" smtClean="0"/>
                        <a:t>12324</a:t>
                      </a:r>
                      <a:endParaRPr lang="hr-HR" sz="1700" dirty="0"/>
                    </a:p>
                  </a:txBody>
                  <a:tcPr marL="71435" marR="71435" marT="42865" marB="42865"/>
                </a:tc>
                <a:tc>
                  <a:txBody>
                    <a:bodyPr/>
                    <a:lstStyle/>
                    <a:p>
                      <a:r>
                        <a:rPr lang="hr-HR" sz="1700" dirty="0" smtClean="0"/>
                        <a:t>56,61</a:t>
                      </a:r>
                    </a:p>
                  </a:txBody>
                  <a:tcPr marL="71435" marR="71435" marT="42865" marB="42865"/>
                </a:tc>
              </a:tr>
              <a:tr h="347685">
                <a:tc>
                  <a:txBody>
                    <a:bodyPr/>
                    <a:lstStyle/>
                    <a:p>
                      <a:r>
                        <a:rPr lang="hr-HR" sz="1700" dirty="0" smtClean="0"/>
                        <a:t>67.</a:t>
                      </a:r>
                      <a:endParaRPr lang="hr-HR" sz="1700" dirty="0"/>
                    </a:p>
                  </a:txBody>
                  <a:tcPr marL="71435" marR="71435" marT="42865" marB="42865"/>
                </a:tc>
                <a:tc>
                  <a:txBody>
                    <a:bodyPr/>
                    <a:lstStyle/>
                    <a:p>
                      <a:r>
                        <a:rPr lang="hr-HR" sz="1700" dirty="0" smtClean="0"/>
                        <a:t>2356</a:t>
                      </a:r>
                      <a:endParaRPr lang="hr-HR" sz="1700" dirty="0"/>
                    </a:p>
                  </a:txBody>
                  <a:tcPr marL="71435" marR="71435" marT="42865" marB="42865"/>
                </a:tc>
                <a:tc>
                  <a:txBody>
                    <a:bodyPr/>
                    <a:lstStyle/>
                    <a:p>
                      <a:r>
                        <a:rPr lang="hr-HR" sz="1700" dirty="0" smtClean="0"/>
                        <a:t>55,00</a:t>
                      </a:r>
                    </a:p>
                  </a:txBody>
                  <a:tcPr marL="71435" marR="71435" marT="42865" marB="42865"/>
                </a:tc>
              </a:tr>
              <a:tr h="347685">
                <a:tc>
                  <a:txBody>
                    <a:bodyPr/>
                    <a:lstStyle/>
                    <a:p>
                      <a:pPr marL="0" algn="l" defTabSz="914400" rtl="0" eaLnBrk="1" latinLnBrk="0" hangingPunct="1"/>
                      <a:r>
                        <a:rPr lang="hr-HR" sz="1700" b="0" i="0" dirty="0" smtClean="0"/>
                        <a:t>6</a:t>
                      </a:r>
                      <a:r>
                        <a:rPr lang="hr-HR" sz="1700" b="0" i="0" kern="1200" dirty="0" smtClean="0">
                          <a:solidFill>
                            <a:schemeClr val="dk1"/>
                          </a:solidFill>
                          <a:latin typeface="+mn-lt"/>
                          <a:ea typeface="+mn-ea"/>
                          <a:cs typeface="+mn-cs"/>
                        </a:rPr>
                        <a:t>8.</a:t>
                      </a:r>
                      <a:endParaRPr lang="hr-HR" sz="1700" b="0" i="0" kern="1200" dirty="0">
                        <a:solidFill>
                          <a:schemeClr val="dk1"/>
                        </a:solidFill>
                        <a:latin typeface="+mn-lt"/>
                        <a:ea typeface="+mn-ea"/>
                        <a:cs typeface="+mn-cs"/>
                      </a:endParaRPr>
                    </a:p>
                  </a:txBody>
                  <a:tcPr marL="71435" marR="71435" marT="42865" marB="42865">
                    <a:solidFill>
                      <a:srgbClr val="E7E7E7"/>
                    </a:solidFill>
                  </a:tcPr>
                </a:tc>
                <a:tc>
                  <a:txBody>
                    <a:bodyPr/>
                    <a:lstStyle/>
                    <a:p>
                      <a:r>
                        <a:rPr lang="hr-HR" sz="1700" b="0" i="0" dirty="0" smtClean="0"/>
                        <a:t>2657</a:t>
                      </a:r>
                      <a:endParaRPr lang="hr-HR" sz="1700" b="0" i="0" dirty="0"/>
                    </a:p>
                  </a:txBody>
                  <a:tcPr marL="71435" marR="71435" marT="42865" marB="42865">
                    <a:solidFill>
                      <a:srgbClr val="E7E7E7"/>
                    </a:solidFill>
                  </a:tcPr>
                </a:tc>
                <a:tc>
                  <a:txBody>
                    <a:bodyPr/>
                    <a:lstStyle/>
                    <a:p>
                      <a:r>
                        <a:rPr lang="hr-HR" sz="1700" b="0" i="0" dirty="0" smtClean="0"/>
                        <a:t>54,5</a:t>
                      </a:r>
                      <a:endParaRPr lang="hr-HR" sz="1700" b="0" i="0" dirty="0"/>
                    </a:p>
                  </a:txBody>
                  <a:tcPr marL="71435" marR="71435" marT="42865" marB="42865">
                    <a:solidFill>
                      <a:srgbClr val="E7E7E7"/>
                    </a:solidFill>
                  </a:tcPr>
                </a:tc>
              </a:tr>
              <a:tr h="347685">
                <a:tc>
                  <a:txBody>
                    <a:bodyPr/>
                    <a:lstStyle/>
                    <a:p>
                      <a:r>
                        <a:rPr lang="hr-HR" sz="1700" dirty="0" smtClean="0"/>
                        <a:t>69.</a:t>
                      </a:r>
                      <a:endParaRPr lang="hr-HR" sz="1700" dirty="0"/>
                    </a:p>
                  </a:txBody>
                  <a:tcPr marL="71435" marR="71435" marT="42865" marB="42865"/>
                </a:tc>
                <a:tc>
                  <a:txBody>
                    <a:bodyPr/>
                    <a:lstStyle/>
                    <a:p>
                      <a:r>
                        <a:rPr lang="hr-HR" sz="1700" dirty="0" smtClean="0"/>
                        <a:t>7896</a:t>
                      </a:r>
                      <a:endParaRPr lang="hr-HR" sz="1700" dirty="0"/>
                    </a:p>
                  </a:txBody>
                  <a:tcPr marL="71435" marR="71435" marT="42865" marB="42865"/>
                </a:tc>
                <a:tc>
                  <a:txBody>
                    <a:bodyPr/>
                    <a:lstStyle/>
                    <a:p>
                      <a:r>
                        <a:rPr lang="hr-HR" sz="1700" dirty="0" smtClean="0"/>
                        <a:t>54,30</a:t>
                      </a:r>
                      <a:endParaRPr lang="hr-HR" sz="1700" dirty="0"/>
                    </a:p>
                  </a:txBody>
                  <a:tcPr marL="71435" marR="71435" marT="42865" marB="42865"/>
                </a:tc>
              </a:tr>
              <a:tr h="347685">
                <a:tc>
                  <a:txBody>
                    <a:bodyPr/>
                    <a:lstStyle/>
                    <a:p>
                      <a:r>
                        <a:rPr lang="hr-HR" sz="1700" dirty="0" smtClean="0"/>
                        <a:t>70.</a:t>
                      </a:r>
                      <a:endParaRPr lang="hr-HR" sz="1700" dirty="0"/>
                    </a:p>
                  </a:txBody>
                  <a:tcPr marL="71435" marR="71435" marT="42865" marB="42865"/>
                </a:tc>
                <a:tc>
                  <a:txBody>
                    <a:bodyPr/>
                    <a:lstStyle/>
                    <a:p>
                      <a:r>
                        <a:rPr lang="hr-HR" sz="1700" dirty="0" smtClean="0"/>
                        <a:t>31567</a:t>
                      </a:r>
                      <a:endParaRPr lang="hr-HR" sz="1700" dirty="0"/>
                    </a:p>
                  </a:txBody>
                  <a:tcPr marL="71435" marR="71435" marT="42865" marB="42865"/>
                </a:tc>
                <a:tc>
                  <a:txBody>
                    <a:bodyPr/>
                    <a:lstStyle/>
                    <a:p>
                      <a:r>
                        <a:rPr lang="hr-HR" sz="1700" dirty="0" smtClean="0"/>
                        <a:t>54,20</a:t>
                      </a:r>
                      <a:endParaRPr lang="hr-HR" sz="1700" dirty="0"/>
                    </a:p>
                  </a:txBody>
                  <a:tcPr marL="71435" marR="71435" marT="42865" marB="42865"/>
                </a:tc>
              </a:tr>
              <a:tr h="347685">
                <a:tc>
                  <a:txBody>
                    <a:bodyPr/>
                    <a:lstStyle/>
                    <a:p>
                      <a:r>
                        <a:rPr lang="hr-HR" sz="1700" dirty="0" smtClean="0"/>
                        <a:t>71.</a:t>
                      </a:r>
                      <a:endParaRPr lang="hr-HR" sz="1700" dirty="0"/>
                    </a:p>
                  </a:txBody>
                  <a:tcPr marL="71435" marR="71435" marT="42865" marB="42865"/>
                </a:tc>
                <a:tc>
                  <a:txBody>
                    <a:bodyPr/>
                    <a:lstStyle/>
                    <a:p>
                      <a:r>
                        <a:rPr lang="hr-HR" sz="1700" dirty="0" smtClean="0"/>
                        <a:t>236</a:t>
                      </a:r>
                      <a:endParaRPr lang="hr-HR" sz="1700" dirty="0"/>
                    </a:p>
                  </a:txBody>
                  <a:tcPr marL="71435" marR="71435" marT="42865" marB="42865"/>
                </a:tc>
                <a:tc>
                  <a:txBody>
                    <a:bodyPr/>
                    <a:lstStyle/>
                    <a:p>
                      <a:r>
                        <a:rPr lang="hr-HR" sz="1700" dirty="0" smtClean="0"/>
                        <a:t>50,00</a:t>
                      </a:r>
                      <a:endParaRPr lang="hr-HR" sz="1700" dirty="0"/>
                    </a:p>
                  </a:txBody>
                  <a:tcPr marL="71435" marR="71435" marT="42865" marB="42865"/>
                </a:tc>
              </a:tr>
              <a:tr h="347685">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r>
              <a:tr h="347685">
                <a:tc>
                  <a:txBody>
                    <a:bodyPr/>
                    <a:lstStyle/>
                    <a:p>
                      <a:r>
                        <a:rPr lang="hr-HR" sz="1700" dirty="0" smtClean="0"/>
                        <a:t>100.</a:t>
                      </a:r>
                      <a:endParaRPr lang="hr-HR" sz="1700" dirty="0"/>
                    </a:p>
                  </a:txBody>
                  <a:tcPr marL="71435" marR="71435" marT="42865" marB="42865">
                    <a:lnB w="12700" cap="flat" cmpd="sng" algn="ctr">
                      <a:solidFill>
                        <a:schemeClr val="tx1"/>
                      </a:solidFill>
                      <a:prstDash val="solid"/>
                      <a:round/>
                      <a:headEnd type="none" w="med" len="med"/>
                      <a:tailEnd type="none" w="med" len="med"/>
                    </a:lnB>
                  </a:tcPr>
                </a:tc>
                <a:tc>
                  <a:txBody>
                    <a:bodyPr/>
                    <a:lstStyle/>
                    <a:p>
                      <a:r>
                        <a:rPr lang="hr-HR" sz="1700" dirty="0" smtClean="0"/>
                        <a:t>2341</a:t>
                      </a:r>
                      <a:endParaRPr lang="hr-HR" sz="1700" dirty="0"/>
                    </a:p>
                  </a:txBody>
                  <a:tcPr marL="71435" marR="71435" marT="42865" marB="42865">
                    <a:lnB w="12700" cap="flat" cmpd="sng" algn="ctr">
                      <a:solidFill>
                        <a:schemeClr val="tx1"/>
                      </a:solidFill>
                      <a:prstDash val="solid"/>
                      <a:round/>
                      <a:headEnd type="none" w="med" len="med"/>
                      <a:tailEnd type="none" w="med" len="med"/>
                    </a:lnB>
                  </a:tcPr>
                </a:tc>
                <a:tc>
                  <a:txBody>
                    <a:bodyPr/>
                    <a:lstStyle/>
                    <a:p>
                      <a:r>
                        <a:rPr lang="hr-HR" sz="1700" dirty="0" smtClean="0"/>
                        <a:t>49,00</a:t>
                      </a:r>
                      <a:endParaRPr lang="hr-HR" sz="1700" dirty="0"/>
                    </a:p>
                  </a:txBody>
                  <a:tcPr marL="71435" marR="71435" marT="42865" marB="42865">
                    <a:lnB w="12700" cap="flat" cmpd="sng" algn="ctr">
                      <a:solidFill>
                        <a:schemeClr val="tx1"/>
                      </a:solidFill>
                      <a:prstDash val="solid"/>
                      <a:round/>
                      <a:headEnd type="none" w="med" len="med"/>
                      <a:tailEnd type="none" w="med" len="med"/>
                    </a:lnB>
                  </a:tcPr>
                </a:tc>
              </a:tr>
              <a:tr h="347685">
                <a:tc>
                  <a:txBody>
                    <a:bodyPr/>
                    <a:lstStyle/>
                    <a:p>
                      <a:r>
                        <a:rPr lang="hr-HR" sz="1700" dirty="0" smtClean="0"/>
                        <a:t>101.</a:t>
                      </a:r>
                      <a:endParaRPr lang="hr-HR" sz="1700" dirty="0"/>
                    </a:p>
                  </a:txBody>
                  <a:tcPr marL="71435" marR="71435" marT="42865" marB="42865">
                    <a:lnT w="12700" cap="flat" cmpd="sng" algn="ctr">
                      <a:solidFill>
                        <a:schemeClr val="tx1"/>
                      </a:solidFill>
                      <a:prstDash val="solid"/>
                      <a:round/>
                      <a:headEnd type="none" w="med" len="med"/>
                      <a:tailEnd type="none" w="med" len="med"/>
                    </a:lnT>
                  </a:tcPr>
                </a:tc>
                <a:tc>
                  <a:txBody>
                    <a:bodyPr/>
                    <a:lstStyle/>
                    <a:p>
                      <a:r>
                        <a:rPr lang="hr-HR" sz="1700" dirty="0" smtClean="0"/>
                        <a:t>26356</a:t>
                      </a:r>
                      <a:endParaRPr lang="hr-HR" sz="1700" dirty="0"/>
                    </a:p>
                  </a:txBody>
                  <a:tcPr marL="71435" marR="71435" marT="42865" marB="42865">
                    <a:lnT w="12700" cap="flat" cmpd="sng" algn="ctr">
                      <a:solidFill>
                        <a:schemeClr val="tx1"/>
                      </a:solidFill>
                      <a:prstDash val="solid"/>
                      <a:round/>
                      <a:headEnd type="none" w="med" len="med"/>
                      <a:tailEnd type="none" w="med" len="med"/>
                    </a:lnT>
                  </a:tcPr>
                </a:tc>
                <a:tc>
                  <a:txBody>
                    <a:bodyPr/>
                    <a:lstStyle/>
                    <a:p>
                      <a:r>
                        <a:rPr lang="hr-HR" sz="1700" dirty="0" smtClean="0"/>
                        <a:t>48,69</a:t>
                      </a:r>
                      <a:endParaRPr lang="hr-HR" sz="1700" dirty="0"/>
                    </a:p>
                  </a:txBody>
                  <a:tcPr marL="71435" marR="71435" marT="42865" marB="42865">
                    <a:lnT w="12700" cap="flat" cmpd="sng" algn="ctr">
                      <a:solidFill>
                        <a:schemeClr val="tx1"/>
                      </a:solidFill>
                      <a:prstDash val="solid"/>
                      <a:round/>
                      <a:headEnd type="none" w="med" len="med"/>
                      <a:tailEnd type="none" w="med" len="med"/>
                    </a:lnT>
                  </a:tcPr>
                </a:tc>
              </a:tr>
              <a:tr h="347685">
                <a:tc>
                  <a:txBody>
                    <a:bodyPr/>
                    <a:lstStyle/>
                    <a:p>
                      <a:r>
                        <a:rPr lang="hr-HR" sz="1700" b="1" i="1" dirty="0" smtClean="0"/>
                        <a:t>102.</a:t>
                      </a:r>
                      <a:endParaRPr lang="hr-HR" sz="1700" b="1" i="1" dirty="0"/>
                    </a:p>
                  </a:txBody>
                  <a:tcPr marL="71435" marR="71435" marT="42865" marB="42865">
                    <a:solidFill>
                      <a:srgbClr val="92D050"/>
                    </a:solidFill>
                  </a:tcPr>
                </a:tc>
                <a:tc>
                  <a:txBody>
                    <a:bodyPr/>
                    <a:lstStyle/>
                    <a:p>
                      <a:r>
                        <a:rPr lang="hr-HR" sz="1700" b="1" i="1" dirty="0" smtClean="0"/>
                        <a:t>1024</a:t>
                      </a:r>
                      <a:endParaRPr lang="hr-HR" sz="1700" b="1" i="1" dirty="0"/>
                    </a:p>
                  </a:txBody>
                  <a:tcPr marL="71435" marR="71435" marT="42865" marB="42865">
                    <a:solidFill>
                      <a:srgbClr val="92D050"/>
                    </a:solidFill>
                  </a:tcPr>
                </a:tc>
                <a:tc>
                  <a:txBody>
                    <a:bodyPr/>
                    <a:lstStyle/>
                    <a:p>
                      <a:r>
                        <a:rPr lang="hr-HR" sz="1700" b="1" i="1" dirty="0" smtClean="0"/>
                        <a:t>47,3</a:t>
                      </a:r>
                      <a:endParaRPr lang="hr-HR" sz="1700" b="1" i="1" dirty="0"/>
                    </a:p>
                  </a:txBody>
                  <a:tcPr marL="71435" marR="71435" marT="42865" marB="42865">
                    <a:solidFill>
                      <a:srgbClr val="92D050"/>
                    </a:solidFill>
                  </a:tcPr>
                </a:tc>
              </a:tr>
              <a:tr h="347685">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c>
                  <a:txBody>
                    <a:bodyPr/>
                    <a:lstStyle/>
                    <a:p>
                      <a:r>
                        <a:rPr lang="hr-HR" sz="1700" dirty="0" smtClean="0"/>
                        <a:t>…</a:t>
                      </a:r>
                      <a:endParaRPr lang="hr-HR" sz="1700" dirty="0"/>
                    </a:p>
                  </a:txBody>
                  <a:tcPr marL="71435" marR="71435" marT="42865" marB="42865"/>
                </a:tc>
              </a:tr>
            </a:tbl>
          </a:graphicData>
        </a:graphic>
      </p:graphicFrame>
    </p:spTree>
    <p:extLst>
      <p:ext uri="{BB962C8B-B14F-4D97-AF65-F5344CB8AC3E}">
        <p14:creationId xmlns:p14="http://schemas.microsoft.com/office/powerpoint/2010/main" val="79632291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theme/theme1.xml><?xml version="1.0" encoding="utf-8"?>
<a:theme xmlns:a="http://schemas.openxmlformats.org/drawingml/2006/main" name="Profile">
  <a:themeElements>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fontScheme name="Profile">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rofile 1">
        <a:dk1>
          <a:srgbClr val="A50021"/>
        </a:dk1>
        <a:lt1>
          <a:srgbClr val="FFFFFF"/>
        </a:lt1>
        <a:dk2>
          <a:srgbClr val="800000"/>
        </a:dk2>
        <a:lt2>
          <a:srgbClr val="FFFFFF"/>
        </a:lt2>
        <a:accent1>
          <a:srgbClr val="FF9900"/>
        </a:accent1>
        <a:accent2>
          <a:srgbClr val="FF3300"/>
        </a:accent2>
        <a:accent3>
          <a:srgbClr val="C0AAAA"/>
        </a:accent3>
        <a:accent4>
          <a:srgbClr val="DADADA"/>
        </a:accent4>
        <a:accent5>
          <a:srgbClr val="FFCAAA"/>
        </a:accent5>
        <a:accent6>
          <a:srgbClr val="E72D00"/>
        </a:accent6>
        <a:hlink>
          <a:srgbClr val="FFFFCC"/>
        </a:hlink>
        <a:folHlink>
          <a:srgbClr val="FFCC99"/>
        </a:folHlink>
      </a:clrScheme>
      <a:clrMap bg1="dk2" tx1="lt1" bg2="dk1" tx2="lt2" accent1="accent1" accent2="accent2" accent3="accent3" accent4="accent4" accent5="accent5" accent6="accent6" hlink="hlink" folHlink="folHlink"/>
    </a:extraClrScheme>
    <a:extraClrScheme>
      <a:clrScheme name="Profile 2">
        <a:dk1>
          <a:srgbClr val="3C001E"/>
        </a:dk1>
        <a:lt1>
          <a:srgbClr val="FFFFFF"/>
        </a:lt1>
        <a:dk2>
          <a:srgbClr val="51072E"/>
        </a:dk2>
        <a:lt2>
          <a:srgbClr val="FFFFFF"/>
        </a:lt2>
        <a:accent1>
          <a:srgbClr val="89A38F"/>
        </a:accent1>
        <a:accent2>
          <a:srgbClr val="666699"/>
        </a:accent2>
        <a:accent3>
          <a:srgbClr val="B3AAAD"/>
        </a:accent3>
        <a:accent4>
          <a:srgbClr val="DADADA"/>
        </a:accent4>
        <a:accent5>
          <a:srgbClr val="C4CEC6"/>
        </a:accent5>
        <a:accent6>
          <a:srgbClr val="5C5C8A"/>
        </a:accent6>
        <a:hlink>
          <a:srgbClr val="808000"/>
        </a:hlink>
        <a:folHlink>
          <a:srgbClr val="666633"/>
        </a:folHlink>
      </a:clrScheme>
      <a:clrMap bg1="dk2" tx1="lt1" bg2="dk1" tx2="lt2" accent1="accent1" accent2="accent2" accent3="accent3" accent4="accent4" accent5="accent5" accent6="accent6" hlink="hlink" folHlink="folHlink"/>
    </a:extraClrScheme>
    <a:extraClrScheme>
      <a:clrScheme name="Profile 3">
        <a:dk1>
          <a:srgbClr val="333333"/>
        </a:dk1>
        <a:lt1>
          <a:srgbClr val="FFFFFF"/>
        </a:lt1>
        <a:dk2>
          <a:srgbClr val="000000"/>
        </a:dk2>
        <a:lt2>
          <a:srgbClr val="FFFFFF"/>
        </a:lt2>
        <a:accent1>
          <a:srgbClr val="3399FF"/>
        </a:accent1>
        <a:accent2>
          <a:srgbClr val="CC0000"/>
        </a:accent2>
        <a:accent3>
          <a:srgbClr val="AAAAAA"/>
        </a:accent3>
        <a:accent4>
          <a:srgbClr val="DADADA"/>
        </a:accent4>
        <a:accent5>
          <a:srgbClr val="ADCAFF"/>
        </a:accent5>
        <a:accent6>
          <a:srgbClr val="B90000"/>
        </a:accent6>
        <a:hlink>
          <a:srgbClr val="666699"/>
        </a:hlink>
        <a:folHlink>
          <a:srgbClr val="6600CC"/>
        </a:folHlink>
      </a:clrScheme>
      <a:clrMap bg1="dk2" tx1="lt1" bg2="dk1" tx2="lt2" accent1="accent1" accent2="accent2" accent3="accent3" accent4="accent4" accent5="accent5" accent6="accent6" hlink="hlink" folHlink="folHlink"/>
    </a:extraClrScheme>
    <a:extraClrScheme>
      <a:clrScheme name="Profile 4">
        <a:dk1>
          <a:srgbClr val="4B3D1B"/>
        </a:dk1>
        <a:lt1>
          <a:srgbClr val="FFFFFF"/>
        </a:lt1>
        <a:dk2>
          <a:srgbClr val="330000"/>
        </a:dk2>
        <a:lt2>
          <a:srgbClr val="FFFFFF"/>
        </a:lt2>
        <a:accent1>
          <a:srgbClr val="CC9900"/>
        </a:accent1>
        <a:accent2>
          <a:srgbClr val="CC6600"/>
        </a:accent2>
        <a:accent3>
          <a:srgbClr val="ADAAAA"/>
        </a:accent3>
        <a:accent4>
          <a:srgbClr val="DADADA"/>
        </a:accent4>
        <a:accent5>
          <a:srgbClr val="E2CAAA"/>
        </a:accent5>
        <a:accent6>
          <a:srgbClr val="B95C00"/>
        </a:accent6>
        <a:hlink>
          <a:srgbClr val="666699"/>
        </a:hlink>
        <a:folHlink>
          <a:srgbClr val="CCCC00"/>
        </a:folHlink>
      </a:clrScheme>
      <a:clrMap bg1="dk2" tx1="lt1" bg2="dk1" tx2="lt2" accent1="accent1" accent2="accent2" accent3="accent3" accent4="accent4" accent5="accent5" accent6="accent6" hlink="hlink" folHlink="folHlink"/>
    </a:extraClrScheme>
    <a:extraClrScheme>
      <a:clrScheme name="Profile 5">
        <a:dk1>
          <a:srgbClr val="006666"/>
        </a:dk1>
        <a:lt1>
          <a:srgbClr val="FFFFFF"/>
        </a:lt1>
        <a:dk2>
          <a:srgbClr val="003366"/>
        </a:dk2>
        <a:lt2>
          <a:srgbClr val="FFFFFF"/>
        </a:lt2>
        <a:accent1>
          <a:srgbClr val="0099CC"/>
        </a:accent1>
        <a:accent2>
          <a:srgbClr val="6666FF"/>
        </a:accent2>
        <a:accent3>
          <a:srgbClr val="AAADB8"/>
        </a:accent3>
        <a:accent4>
          <a:srgbClr val="DADADA"/>
        </a:accent4>
        <a:accent5>
          <a:srgbClr val="AACAE2"/>
        </a:accent5>
        <a:accent6>
          <a:srgbClr val="5C5CE7"/>
        </a:accent6>
        <a:hlink>
          <a:srgbClr val="FFFFCC"/>
        </a:hlink>
        <a:folHlink>
          <a:srgbClr val="FFCC00"/>
        </a:folHlink>
      </a:clrScheme>
      <a:clrMap bg1="dk2" tx1="lt1" bg2="dk1" tx2="lt2" accent1="accent1" accent2="accent2" accent3="accent3" accent4="accent4" accent5="accent5" accent6="accent6" hlink="hlink" folHlink="folHlink"/>
    </a:extraClrScheme>
    <a:extraClrScheme>
      <a:clrScheme name="Profile 6">
        <a:dk1>
          <a:srgbClr val="003366"/>
        </a:dk1>
        <a:lt1>
          <a:srgbClr val="FFFFFF"/>
        </a:lt1>
        <a:dk2>
          <a:srgbClr val="006666"/>
        </a:dk2>
        <a:lt2>
          <a:srgbClr val="FFFFFF"/>
        </a:lt2>
        <a:accent1>
          <a:srgbClr val="6699FF"/>
        </a:accent1>
        <a:accent2>
          <a:srgbClr val="00CCFF"/>
        </a:accent2>
        <a:accent3>
          <a:srgbClr val="AAB8B8"/>
        </a:accent3>
        <a:accent4>
          <a:srgbClr val="DADADA"/>
        </a:accent4>
        <a:accent5>
          <a:srgbClr val="B8CAFF"/>
        </a:accent5>
        <a:accent6>
          <a:srgbClr val="00B9E7"/>
        </a:accent6>
        <a:hlink>
          <a:srgbClr val="FFFFCC"/>
        </a:hlink>
        <a:folHlink>
          <a:srgbClr val="33CCCC"/>
        </a:folHlink>
      </a:clrScheme>
      <a:clrMap bg1="dk2" tx1="lt1" bg2="dk1" tx2="lt2" accent1="accent1" accent2="accent2" accent3="accent3" accent4="accent4" accent5="accent5" accent6="accent6" hlink="hlink" folHlink="folHlink"/>
    </a:extraClrScheme>
    <a:extraClrScheme>
      <a:clrScheme name="Profile 7">
        <a:dk1>
          <a:srgbClr val="000000"/>
        </a:dk1>
        <a:lt1>
          <a:srgbClr val="619CB1"/>
        </a:lt1>
        <a:dk2>
          <a:srgbClr val="FFFFFF"/>
        </a:dk2>
        <a:lt2>
          <a:srgbClr val="4E899E"/>
        </a:lt2>
        <a:accent1>
          <a:srgbClr val="FFCC00"/>
        </a:accent1>
        <a:accent2>
          <a:srgbClr val="B6523E"/>
        </a:accent2>
        <a:accent3>
          <a:srgbClr val="B7CBD5"/>
        </a:accent3>
        <a:accent4>
          <a:srgbClr val="000000"/>
        </a:accent4>
        <a:accent5>
          <a:srgbClr val="FFE2AA"/>
        </a:accent5>
        <a:accent6>
          <a:srgbClr val="A54937"/>
        </a:accent6>
        <a:hlink>
          <a:srgbClr val="99CC00"/>
        </a:hlink>
        <a:folHlink>
          <a:srgbClr val="666699"/>
        </a:folHlink>
      </a:clrScheme>
      <a:clrMap bg1="lt1" tx1="dk1" bg2="lt2" tx2="dk2" accent1="accent1" accent2="accent2" accent3="accent3" accent4="accent4" accent5="accent5" accent6="accent6" hlink="hlink" folHlink="folHlink"/>
    </a:extraClrScheme>
    <a:extraClrScheme>
      <a:clrScheme name="Profile 8">
        <a:dk1>
          <a:srgbClr val="598600"/>
        </a:dk1>
        <a:lt1>
          <a:srgbClr val="FFFFFF"/>
        </a:lt1>
        <a:dk2>
          <a:srgbClr val="336600"/>
        </a:dk2>
        <a:lt2>
          <a:srgbClr val="FFFFFF"/>
        </a:lt2>
        <a:accent1>
          <a:srgbClr val="33CC33"/>
        </a:accent1>
        <a:accent2>
          <a:srgbClr val="99CC00"/>
        </a:accent2>
        <a:accent3>
          <a:srgbClr val="ADB8AA"/>
        </a:accent3>
        <a:accent4>
          <a:srgbClr val="DADADA"/>
        </a:accent4>
        <a:accent5>
          <a:srgbClr val="ADE2AD"/>
        </a:accent5>
        <a:accent6>
          <a:srgbClr val="8AB900"/>
        </a:accent6>
        <a:hlink>
          <a:srgbClr val="FFCC00"/>
        </a:hlink>
        <a:folHlink>
          <a:srgbClr val="FFFF99"/>
        </a:folHlink>
      </a:clrScheme>
      <a:clrMap bg1="dk2" tx1="lt1" bg2="dk1" tx2="lt2" accent1="accent1" accent2="accent2" accent3="accent3" accent4="accent4" accent5="accent5" accent6="accent6" hlink="hlink" folHlink="folHlink"/>
    </a:extraClrScheme>
    <a:extraClrScheme>
      <a:clrScheme name="Profile 9">
        <a:dk1>
          <a:srgbClr val="000000"/>
        </a:dk1>
        <a:lt1>
          <a:srgbClr val="FFFFFF"/>
        </a:lt1>
        <a:dk2>
          <a:srgbClr val="000000"/>
        </a:dk2>
        <a:lt2>
          <a:srgbClr val="DDDDDD"/>
        </a:lt2>
        <a:accent1>
          <a:srgbClr val="A3B2C1"/>
        </a:accent1>
        <a:accent2>
          <a:srgbClr val="CC0000"/>
        </a:accent2>
        <a:accent3>
          <a:srgbClr val="FFFFFF"/>
        </a:accent3>
        <a:accent4>
          <a:srgbClr val="000000"/>
        </a:accent4>
        <a:accent5>
          <a:srgbClr val="CED5DD"/>
        </a:accent5>
        <a:accent6>
          <a:srgbClr val="B90000"/>
        </a:accent6>
        <a:hlink>
          <a:srgbClr val="336699"/>
        </a:hlink>
        <a:folHlink>
          <a:srgbClr val="00336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Profile</Template>
  <TotalTime>4640</TotalTime>
  <Words>1543</Words>
  <Application>Microsoft Office PowerPoint</Application>
  <PresentationFormat>On-screen Show (4:3)</PresentationFormat>
  <Paragraphs>609</Paragraphs>
  <Slides>29</Slides>
  <Notes>4</Notes>
  <HiddenSlides>0</HiddenSlides>
  <MMClips>0</MMClips>
  <ScaleCrop>false</ScaleCrop>
  <HeadingPairs>
    <vt:vector size="4" baseType="variant">
      <vt:variant>
        <vt:lpstr>Theme</vt:lpstr>
      </vt:variant>
      <vt:variant>
        <vt:i4>1</vt:i4>
      </vt:variant>
      <vt:variant>
        <vt:lpstr>Slide Titles</vt:lpstr>
      </vt:variant>
      <vt:variant>
        <vt:i4>29</vt:i4>
      </vt:variant>
    </vt:vector>
  </HeadingPairs>
  <TitlesOfParts>
    <vt:vector size="30" baseType="lpstr">
      <vt:lpstr>Profile</vt:lpstr>
      <vt:lpstr>Nacionalni informacijski sustav prijava i upisa u srednje škole – NISPUSŠ</vt:lpstr>
      <vt:lpstr>Od NISPVU do NISPUSŠ</vt:lpstr>
      <vt:lpstr>NISPVU ukupna ocjena</vt:lpstr>
      <vt:lpstr>Izrada rang - lista</vt:lpstr>
      <vt:lpstr>Ivan Horvat – lista prioriteta</vt:lpstr>
      <vt:lpstr>Plasmani po školama i programima</vt:lpstr>
      <vt:lpstr>Plasmani po školama i programima</vt:lpstr>
      <vt:lpstr>Plasmani po školama i programima</vt:lpstr>
      <vt:lpstr>Plasmani po školama i programima</vt:lpstr>
      <vt:lpstr>Umjetničke škole</vt:lpstr>
      <vt:lpstr>Pogled iz perspektive OŠ</vt:lpstr>
      <vt:lpstr>Uvid u podatke o učenicima</vt:lpstr>
      <vt:lpstr>Uvid u podatke o učenicima</vt:lpstr>
      <vt:lpstr>Prijavnice</vt:lpstr>
      <vt:lpstr>Potvrde liječnika</vt:lpstr>
      <vt:lpstr>Kandidati sa zdravstvenim teškoćama</vt:lpstr>
      <vt:lpstr>Kandidati sa zdravstvenim teškoćama</vt:lpstr>
      <vt:lpstr>Kandidati sa zdravstvenim teškoćama</vt:lpstr>
      <vt:lpstr>Kandidati sa zdravstvenim teškoćama</vt:lpstr>
      <vt:lpstr>Kandidati s teškoćama u razvoju</vt:lpstr>
      <vt:lpstr>Kandidati koji žive u otežanim uvjetima </vt:lpstr>
      <vt:lpstr>Kandidati koji žive u otežanim uvjetima </vt:lpstr>
      <vt:lpstr>Kandidati koji žive u otežanim uvjetima </vt:lpstr>
      <vt:lpstr>Kandidati koji žive u otežanim uvjetima </vt:lpstr>
      <vt:lpstr>Školovanje u inozemstvu</vt:lpstr>
      <vt:lpstr>Upis na osnovi programa za Rome </vt:lpstr>
      <vt:lpstr>Upis na osnovi programa za Rome </vt:lpstr>
      <vt:lpstr>Vezani obrti</vt:lpstr>
      <vt:lpstr>PowerPoint Presentation</vt:lpstr>
    </vt:vector>
  </TitlesOfParts>
  <Company>RH-TDU</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hopuhac</dc:creator>
  <cp:lastModifiedBy>Vedran Mornar</cp:lastModifiedBy>
  <cp:revision>111</cp:revision>
  <cp:lastPrinted>1601-01-01T00:00:00Z</cp:lastPrinted>
  <dcterms:created xsi:type="dcterms:W3CDTF">2008-10-07T08:14:54Z</dcterms:created>
  <dcterms:modified xsi:type="dcterms:W3CDTF">2013-04-12T09:20:59Z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i4>5</vt:i4>
  </property>
</Properties>
</file>